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handoutMasterIdLst>
    <p:handoutMasterId r:id="rId26"/>
  </p:handoutMasterIdLst>
  <p:sldIdLst>
    <p:sldId id="270" r:id="rId3"/>
    <p:sldId id="1454" r:id="rId4"/>
    <p:sldId id="1453" r:id="rId5"/>
    <p:sldId id="491" r:id="rId6"/>
    <p:sldId id="1447" r:id="rId7"/>
    <p:sldId id="1388" r:id="rId8"/>
    <p:sldId id="1444" r:id="rId9"/>
    <p:sldId id="856" r:id="rId10"/>
    <p:sldId id="1449" r:id="rId11"/>
    <p:sldId id="1053" r:id="rId12"/>
    <p:sldId id="576" r:id="rId13"/>
    <p:sldId id="1443" r:id="rId14"/>
    <p:sldId id="837" r:id="rId15"/>
    <p:sldId id="718" r:id="rId16"/>
    <p:sldId id="1251" r:id="rId17"/>
    <p:sldId id="1259" r:id="rId18"/>
    <p:sldId id="1452" r:id="rId19"/>
    <p:sldId id="1451" r:id="rId20"/>
    <p:sldId id="1450" r:id="rId21"/>
    <p:sldId id="1432" r:id="rId22"/>
    <p:sldId id="499" r:id="rId23"/>
    <p:sldId id="1455" r:id="rId24"/>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55" autoAdjust="0"/>
    <p:restoredTop sz="94459" autoAdjust="0"/>
  </p:normalViewPr>
  <p:slideViewPr>
    <p:cSldViewPr snapToGrid="0">
      <p:cViewPr varScale="1">
        <p:scale>
          <a:sx n="108" d="100"/>
          <a:sy n="108" d="100"/>
        </p:scale>
        <p:origin x="564"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55" d="100"/>
          <a:sy n="55" d="100"/>
        </p:scale>
        <p:origin x="2880"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82B5E5-54AB-430E-B38A-55F7DB010B15}"/>
              </a:ext>
            </a:extLst>
          </p:cNvPr>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46A381D7-CCF0-4FF4-83A5-2427CFDBFDA2}"/>
              </a:ext>
            </a:extLst>
          </p:cNvPr>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9CF7816D-3326-472D-9978-1737193AF3AA}" type="datetimeFigureOut">
              <a:rPr lang="en-GB" smtClean="0"/>
              <a:t>14/06/2021</a:t>
            </a:fld>
            <a:endParaRPr lang="en-GB"/>
          </a:p>
        </p:txBody>
      </p:sp>
      <p:sp>
        <p:nvSpPr>
          <p:cNvPr id="4" name="Footer Placeholder 3">
            <a:extLst>
              <a:ext uri="{FF2B5EF4-FFF2-40B4-BE49-F238E27FC236}">
                <a16:creationId xmlns:a16="http://schemas.microsoft.com/office/drawing/2014/main" id="{4ECF2D39-F23F-45F2-8B12-978088430526}"/>
              </a:ext>
            </a:extLst>
          </p:cNvPr>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1CB81B1F-BA69-4B50-AB7E-A6F2A1D7B1EE}"/>
              </a:ext>
            </a:extLst>
          </p:cNvPr>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0E0BA9F0-D948-4E7D-B83A-8F5FBB23312C}" type="slidenum">
              <a:rPr lang="en-GB" smtClean="0"/>
              <a:t>‹#›</a:t>
            </a:fld>
            <a:endParaRPr lang="en-GB"/>
          </a:p>
        </p:txBody>
      </p:sp>
    </p:spTree>
    <p:extLst>
      <p:ext uri="{BB962C8B-B14F-4D97-AF65-F5344CB8AC3E}">
        <p14:creationId xmlns:p14="http://schemas.microsoft.com/office/powerpoint/2010/main" val="21829655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E31A954B-527F-4D31-8348-43975881C321}" type="datetimeFigureOut">
              <a:rPr lang="en-GB" smtClean="0"/>
              <a:t>14/06/2021</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9342FABC-06FF-46B2-B0E0-BA3BD3472867}" type="slidenum">
              <a:rPr lang="en-GB" smtClean="0"/>
              <a:t>‹#›</a:t>
            </a:fld>
            <a:endParaRPr lang="en-GB"/>
          </a:p>
        </p:txBody>
      </p:sp>
    </p:spTree>
    <p:extLst>
      <p:ext uri="{BB962C8B-B14F-4D97-AF65-F5344CB8AC3E}">
        <p14:creationId xmlns:p14="http://schemas.microsoft.com/office/powerpoint/2010/main" val="3651217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74F9E15A-2DDD-48A4-81E6-2EDEC1199FAA}"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073935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92" y="5278746"/>
            <a:ext cx="5628871" cy="4999465"/>
          </a:xfrm>
          <a:prstGeom prst="rect">
            <a:avLst/>
          </a:prstGeom>
        </p:spPr>
        <p:txBody>
          <a:bodyPr>
            <a:normAutofit/>
          </a:bodyPr>
          <a:lstStyle/>
          <a:p>
            <a:endParaRPr lang="en-GB"/>
          </a:p>
        </p:txBody>
      </p:sp>
    </p:spTree>
    <p:extLst>
      <p:ext uri="{BB962C8B-B14F-4D97-AF65-F5344CB8AC3E}">
        <p14:creationId xmlns:p14="http://schemas.microsoft.com/office/powerpoint/2010/main" val="3250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92" y="5278746"/>
            <a:ext cx="5628871" cy="4999465"/>
          </a:xfrm>
          <a:prstGeom prst="rect">
            <a:avLst/>
          </a:prstGeom>
        </p:spPr>
        <p:txBody>
          <a:bodyPr>
            <a:normAutofit/>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1C30FE-231A-428E-B1BF-2308BF608515}" type="slidenum">
              <a:rPr lang="en-GB" smtClean="0"/>
              <a:pPr/>
              <a:t>‹#›</a:t>
            </a:fld>
            <a:endParaRPr lang="en-GB"/>
          </a:p>
        </p:txBody>
      </p:sp>
    </p:spTree>
    <p:extLst>
      <p:ext uri="{BB962C8B-B14F-4D97-AF65-F5344CB8AC3E}">
        <p14:creationId xmlns:p14="http://schemas.microsoft.com/office/powerpoint/2010/main" val="926458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1C30FE-231A-428E-B1BF-2308BF608515}" type="slidenum">
              <a:rPr lang="en-GB" smtClean="0"/>
              <a:pPr/>
              <a:t>‹#›</a:t>
            </a:fld>
            <a:endParaRPr lang="en-GB"/>
          </a:p>
        </p:txBody>
      </p:sp>
    </p:spTree>
    <p:extLst>
      <p:ext uri="{BB962C8B-B14F-4D97-AF65-F5344CB8AC3E}">
        <p14:creationId xmlns:p14="http://schemas.microsoft.com/office/powerpoint/2010/main" val="772981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1C30FE-231A-428E-B1BF-2308BF608515}" type="slidenum">
              <a:rPr lang="en-GB" smtClean="0"/>
              <a:pPr/>
              <a:t>‹#›</a:t>
            </a:fld>
            <a:endParaRPr lang="en-GB"/>
          </a:p>
        </p:txBody>
      </p:sp>
    </p:spTree>
    <p:extLst>
      <p:ext uri="{BB962C8B-B14F-4D97-AF65-F5344CB8AC3E}">
        <p14:creationId xmlns:p14="http://schemas.microsoft.com/office/powerpoint/2010/main" val="27264584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9155" name="Rectangle 3"/>
          <p:cNvSpPr>
            <a:spLocks noGrp="1" noChangeArrowheads="1"/>
          </p:cNvSpPr>
          <p:nvPr>
            <p:ph type="ctrTitle"/>
          </p:nvPr>
        </p:nvSpPr>
        <p:spPr>
          <a:xfrm>
            <a:off x="143339" y="3717032"/>
            <a:ext cx="9409045" cy="1296144"/>
          </a:xfrm>
        </p:spPr>
        <p:txBody>
          <a:bodyPr/>
          <a:lstStyle>
            <a:lvl1pPr>
              <a:defRPr sz="4000"/>
            </a:lvl1pPr>
          </a:lstStyle>
          <a:p>
            <a:pPr lvl="0"/>
            <a:r>
              <a:rPr lang="en-US" altLang="en-US" noProof="0"/>
              <a:t>Click to edit Master title style</a:t>
            </a:r>
            <a:endParaRPr lang="en-GB" altLang="en-US" noProof="0"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2192000" cy="5377815"/>
          </a:xfrm>
          <a:prstGeom prst="rect">
            <a:avLst/>
          </a:prstGeom>
        </p:spPr>
      </p:pic>
      <p:sp>
        <p:nvSpPr>
          <p:cNvPr id="49156" name="Rectangle 4"/>
          <p:cNvSpPr>
            <a:spLocks noGrp="1" noChangeArrowheads="1"/>
          </p:cNvSpPr>
          <p:nvPr>
            <p:ph type="subTitle" idx="1"/>
          </p:nvPr>
        </p:nvSpPr>
        <p:spPr>
          <a:xfrm>
            <a:off x="143339" y="5013176"/>
            <a:ext cx="8534400" cy="1327299"/>
          </a:xfrm>
        </p:spPr>
        <p:txBody>
          <a:bodyPr/>
          <a:lstStyle>
            <a:lvl1pPr marL="0" indent="0" algn="l">
              <a:buFontTx/>
              <a:buNone/>
              <a:defRPr/>
            </a:lvl1pPr>
          </a:lstStyle>
          <a:p>
            <a:pPr lvl="0"/>
            <a:r>
              <a:rPr lang="en-US" altLang="en-US" noProof="0"/>
              <a:t>Click to edit Master subtitle style</a:t>
            </a:r>
            <a:endParaRPr lang="en-GB" altLang="en-US" noProof="0" dirty="0"/>
          </a:p>
        </p:txBody>
      </p:sp>
    </p:spTree>
    <p:extLst>
      <p:ext uri="{BB962C8B-B14F-4D97-AF65-F5344CB8AC3E}">
        <p14:creationId xmlns:p14="http://schemas.microsoft.com/office/powerpoint/2010/main" val="2191551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49155" name="Rectangle 3"/>
          <p:cNvSpPr>
            <a:spLocks noGrp="1" noChangeArrowheads="1"/>
          </p:cNvSpPr>
          <p:nvPr>
            <p:ph type="ctrTitle"/>
          </p:nvPr>
        </p:nvSpPr>
        <p:spPr>
          <a:xfrm>
            <a:off x="335360" y="2780928"/>
            <a:ext cx="9409045" cy="1296144"/>
          </a:xfrm>
        </p:spPr>
        <p:txBody>
          <a:bodyPr/>
          <a:lstStyle>
            <a:lvl1pPr>
              <a:defRPr sz="4000"/>
            </a:lvl1pPr>
          </a:lstStyle>
          <a:p>
            <a:pPr lvl="0"/>
            <a:r>
              <a:rPr lang="en-US" altLang="en-US" noProof="0"/>
              <a:t>Click to edit Master title style</a:t>
            </a:r>
            <a:endParaRPr lang="en-GB" altLang="en-US" noProof="0" dirty="0"/>
          </a:p>
        </p:txBody>
      </p:sp>
      <p:sp>
        <p:nvSpPr>
          <p:cNvPr id="49156" name="Rectangle 4"/>
          <p:cNvSpPr>
            <a:spLocks noGrp="1" noChangeArrowheads="1"/>
          </p:cNvSpPr>
          <p:nvPr>
            <p:ph type="subTitle" idx="1"/>
          </p:nvPr>
        </p:nvSpPr>
        <p:spPr>
          <a:xfrm>
            <a:off x="345909" y="4045918"/>
            <a:ext cx="8534400" cy="1327299"/>
          </a:xfrm>
        </p:spPr>
        <p:txBody>
          <a:bodyPr/>
          <a:lstStyle>
            <a:lvl1pPr marL="0" indent="0" algn="l">
              <a:buFontTx/>
              <a:buNone/>
              <a:defRPr/>
            </a:lvl1pPr>
          </a:lstStyle>
          <a:p>
            <a:pPr lvl="0"/>
            <a:r>
              <a:rPr lang="en-US" altLang="en-US" noProof="0"/>
              <a:t>Click to edit Master subtitle style</a:t>
            </a:r>
            <a:endParaRPr lang="en-GB" altLang="en-US" noProof="0"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2923696"/>
          </a:xfrm>
          <a:prstGeom prst="rect">
            <a:avLst/>
          </a:prstGeom>
        </p:spPr>
      </p:pic>
    </p:spTree>
    <p:extLst>
      <p:ext uri="{BB962C8B-B14F-4D97-AF65-F5344CB8AC3E}">
        <p14:creationId xmlns:p14="http://schemas.microsoft.com/office/powerpoint/2010/main" val="9336071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3339" y="260648"/>
            <a:ext cx="10363200" cy="1066800"/>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E70D8804-937B-40C3-8369-0CF62D082B6D}" type="slidenum">
              <a:rPr lang="en-GB" altLang="en-US"/>
              <a:pPr>
                <a:defRPr/>
              </a:pPr>
              <a:t>‹#›</a:t>
            </a:fld>
            <a:endParaRPr lang="en-GB" altLang="en-US"/>
          </a:p>
        </p:txBody>
      </p:sp>
      <p:pic>
        <p:nvPicPr>
          <p:cNvPr id="7" name="Picture 6">
            <a:extLst>
              <a:ext uri="{FF2B5EF4-FFF2-40B4-BE49-F238E27FC236}">
                <a16:creationId xmlns:a16="http://schemas.microsoft.com/office/drawing/2014/main" id="{E4BB9171-1BC4-4DBE-BBDB-002AB9065566}"/>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2476628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p:nvPr userDrawn="1"/>
        </p:nvSpPr>
        <p:spPr bwMode="auto">
          <a:xfrm>
            <a:off x="0" y="5661248"/>
            <a:ext cx="12206199" cy="100811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New Roman" pitchFamily="18" charset="0"/>
            </a:endParaRPr>
          </a:p>
        </p:txBody>
      </p:sp>
      <p:sp>
        <p:nvSpPr>
          <p:cNvPr id="2" name="Title 1"/>
          <p:cNvSpPr>
            <a:spLocks noGrp="1"/>
          </p:cNvSpPr>
          <p:nvPr>
            <p:ph type="title" hasCustomPrompt="1"/>
          </p:nvPr>
        </p:nvSpPr>
        <p:spPr>
          <a:xfrm>
            <a:off x="914400" y="1550980"/>
            <a:ext cx="10363200" cy="1362075"/>
          </a:xfrm>
        </p:spPr>
        <p:txBody>
          <a:bodyPr anchor="t"/>
          <a:lstStyle>
            <a:lvl1pPr algn="l">
              <a:defRPr sz="4000" b="1" cap="none"/>
            </a:lvl1pPr>
          </a:lstStyle>
          <a:p>
            <a:r>
              <a:rPr lang="en-US" dirty="0"/>
              <a:t>Click to edit master title style</a:t>
            </a:r>
            <a:endParaRPr lang="en-GB" dirty="0"/>
          </a:p>
        </p:txBody>
      </p:sp>
      <p:sp>
        <p:nvSpPr>
          <p:cNvPr id="3" name="Text Placeholder 2"/>
          <p:cNvSpPr>
            <a:spLocks noGrp="1"/>
          </p:cNvSpPr>
          <p:nvPr>
            <p:ph type="body" idx="1"/>
          </p:nvPr>
        </p:nvSpPr>
        <p:spPr>
          <a:xfrm>
            <a:off x="963084" y="2906713"/>
            <a:ext cx="10363200" cy="1500187"/>
          </a:xfrm>
        </p:spPr>
        <p:txBody>
          <a:bodyPr anchor="t"/>
          <a:lstStyle>
            <a:lvl1pPr marL="0" indent="0">
              <a:buNone/>
              <a:defRPr sz="32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2DF8B94E-925D-4A32-90AE-A4FAA5B8065E}" type="slidenum">
              <a:rPr lang="en-GB" altLang="en-US"/>
              <a:pPr>
                <a:defRPr/>
              </a:pPr>
              <a:t>‹#›</a:t>
            </a:fld>
            <a:endParaRPr lang="en-GB" altLang="en-US"/>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2192000" cy="1377314"/>
          </a:xfrm>
          <a:prstGeom prst="rect">
            <a:avLst/>
          </a:prstGeom>
        </p:spPr>
      </p:pic>
      <p:pic>
        <p:nvPicPr>
          <p:cNvPr id="10" name="Picture 9">
            <a:extLst>
              <a:ext uri="{FF2B5EF4-FFF2-40B4-BE49-F238E27FC236}">
                <a16:creationId xmlns:a16="http://schemas.microsoft.com/office/drawing/2014/main" id="{CF90A284-1765-4ABD-80FC-16109E02F803}"/>
              </a:ext>
            </a:extLst>
          </p:cNvPr>
          <p:cNvPicPr>
            <a:picLocks noChangeAspect="1"/>
          </p:cNvPicPr>
          <p:nvPr userDrawn="1"/>
        </p:nvPicPr>
        <p:blipFill rotWithShape="1">
          <a:blip r:embed="rId3"/>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1861221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3716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3716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8A76B3E9-7FF0-4902-80F9-E8997D5A0E30}" type="slidenum">
              <a:rPr lang="en-GB" altLang="en-US"/>
              <a:pPr>
                <a:defRPr/>
              </a:pPr>
              <a:t>‹#›</a:t>
            </a:fld>
            <a:endParaRPr lang="en-GB" altLang="en-US"/>
          </a:p>
        </p:txBody>
      </p:sp>
      <p:pic>
        <p:nvPicPr>
          <p:cNvPr id="8" name="Picture 7">
            <a:extLst>
              <a:ext uri="{FF2B5EF4-FFF2-40B4-BE49-F238E27FC236}">
                <a16:creationId xmlns:a16="http://schemas.microsoft.com/office/drawing/2014/main" id="{FBEFF81E-3ED8-4760-9D75-7CB2331E5B26}"/>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12236429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9" name="Rectangle 6"/>
          <p:cNvSpPr>
            <a:spLocks noGrp="1" noChangeArrowheads="1"/>
          </p:cNvSpPr>
          <p:nvPr>
            <p:ph type="sldNum" sz="quarter" idx="12"/>
          </p:nvPr>
        </p:nvSpPr>
        <p:spPr>
          <a:ln/>
        </p:spPr>
        <p:txBody>
          <a:bodyPr/>
          <a:lstStyle>
            <a:lvl1pPr>
              <a:defRPr/>
            </a:lvl1pPr>
          </a:lstStyle>
          <a:p>
            <a:pPr>
              <a:defRPr/>
            </a:pPr>
            <a:fld id="{57203937-7804-4435-8F73-564F70BF0477}" type="slidenum">
              <a:rPr lang="en-GB" altLang="en-US"/>
              <a:pPr>
                <a:defRPr/>
              </a:pPr>
              <a:t>‹#›</a:t>
            </a:fld>
            <a:endParaRPr lang="en-GB" altLang="en-US"/>
          </a:p>
        </p:txBody>
      </p:sp>
      <p:pic>
        <p:nvPicPr>
          <p:cNvPr id="10" name="Picture 9">
            <a:extLst>
              <a:ext uri="{FF2B5EF4-FFF2-40B4-BE49-F238E27FC236}">
                <a16:creationId xmlns:a16="http://schemas.microsoft.com/office/drawing/2014/main" id="{CBDD9A97-C5C1-464B-847B-44717537D954}"/>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22939914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35360" y="260648"/>
            <a:ext cx="10363200" cy="1066800"/>
          </a:xfrm>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5" name="Rectangle 6"/>
          <p:cNvSpPr>
            <a:spLocks noGrp="1" noChangeArrowheads="1"/>
          </p:cNvSpPr>
          <p:nvPr>
            <p:ph type="sldNum" sz="quarter" idx="12"/>
          </p:nvPr>
        </p:nvSpPr>
        <p:spPr>
          <a:ln/>
        </p:spPr>
        <p:txBody>
          <a:bodyPr/>
          <a:lstStyle>
            <a:lvl1pPr>
              <a:defRPr/>
            </a:lvl1pPr>
          </a:lstStyle>
          <a:p>
            <a:pPr>
              <a:defRPr/>
            </a:pPr>
            <a:fld id="{D89CFF8C-A83F-461F-AEDD-249687053BE5}" type="slidenum">
              <a:rPr lang="en-GB" altLang="en-US"/>
              <a:pPr>
                <a:defRPr/>
              </a:pPr>
              <a:t>‹#›</a:t>
            </a:fld>
            <a:endParaRPr lang="en-GB" altLang="en-US"/>
          </a:p>
        </p:txBody>
      </p:sp>
      <p:pic>
        <p:nvPicPr>
          <p:cNvPr id="6" name="Picture 5">
            <a:extLst>
              <a:ext uri="{FF2B5EF4-FFF2-40B4-BE49-F238E27FC236}">
                <a16:creationId xmlns:a16="http://schemas.microsoft.com/office/drawing/2014/main" id="{86E81D13-E107-41B2-B30E-7D61B2552D3F}"/>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pic>
        <p:nvPicPr>
          <p:cNvPr id="7" name="Picture 6">
            <a:extLst>
              <a:ext uri="{FF2B5EF4-FFF2-40B4-BE49-F238E27FC236}">
                <a16:creationId xmlns:a16="http://schemas.microsoft.com/office/drawing/2014/main" id="{CF6B4608-3CD6-4403-9FC6-CC4D23EF84FE}"/>
              </a:ext>
            </a:extLst>
          </p:cNvPr>
          <p:cNvPicPr>
            <a:picLocks noChangeAspect="1"/>
          </p:cNvPicPr>
          <p:nvPr userDrawn="1"/>
        </p:nvPicPr>
        <p:blipFill rotWithShape="1">
          <a:blip r:embed="rId2"/>
          <a:srcRect l="34479" t="27963" r="17188" b="69814"/>
          <a:stretch/>
        </p:blipFill>
        <p:spPr>
          <a:xfrm>
            <a:off x="165100" y="6810524"/>
            <a:ext cx="12179299" cy="237102"/>
          </a:xfrm>
          <a:prstGeom prst="rect">
            <a:avLst/>
          </a:prstGeom>
        </p:spPr>
      </p:pic>
    </p:spTree>
    <p:extLst>
      <p:ext uri="{BB962C8B-B14F-4D97-AF65-F5344CB8AC3E}">
        <p14:creationId xmlns:p14="http://schemas.microsoft.com/office/powerpoint/2010/main" val="3263106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4" name="Rectangle 6"/>
          <p:cNvSpPr>
            <a:spLocks noGrp="1" noChangeArrowheads="1"/>
          </p:cNvSpPr>
          <p:nvPr>
            <p:ph type="sldNum" sz="quarter" idx="12"/>
          </p:nvPr>
        </p:nvSpPr>
        <p:spPr>
          <a:ln/>
        </p:spPr>
        <p:txBody>
          <a:bodyPr/>
          <a:lstStyle>
            <a:lvl1pPr>
              <a:defRPr/>
            </a:lvl1pPr>
          </a:lstStyle>
          <a:p>
            <a:pPr>
              <a:defRPr/>
            </a:pPr>
            <a:fld id="{F8DD0086-8934-43DE-AB7F-FE2D8ACF740C}" type="slidenum">
              <a:rPr lang="en-GB" altLang="en-US"/>
              <a:pPr>
                <a:defRPr/>
              </a:pPr>
              <a:t>‹#›</a:t>
            </a:fld>
            <a:endParaRPr lang="en-GB" altLang="en-US"/>
          </a:p>
        </p:txBody>
      </p:sp>
      <p:pic>
        <p:nvPicPr>
          <p:cNvPr id="5" name="Picture 4">
            <a:extLst>
              <a:ext uri="{FF2B5EF4-FFF2-40B4-BE49-F238E27FC236}">
                <a16:creationId xmlns:a16="http://schemas.microsoft.com/office/drawing/2014/main" id="{0A91195E-2F5C-47D6-84F6-334F32A7F9EF}"/>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2713861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9549" y="169142"/>
            <a:ext cx="10515600" cy="1023789"/>
          </a:xfrm>
        </p:spPr>
        <p:txBody>
          <a:bodyPr/>
          <a:lstStyle>
            <a:lvl1pPr>
              <a:defRPr b="1" baseline="0">
                <a:solidFill>
                  <a:srgbClr val="002060"/>
                </a:solidFill>
                <a:latin typeface="+mj-lt"/>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1C30FE-231A-428E-B1BF-2308BF608515}" type="slidenum">
              <a:rPr lang="en-GB" smtClean="0"/>
              <a:pPr/>
              <a:t>‹#›</a:t>
            </a:fld>
            <a:endParaRPr lang="en-GB"/>
          </a:p>
        </p:txBody>
      </p:sp>
      <p:pic>
        <p:nvPicPr>
          <p:cNvPr id="7" name="Picture 6">
            <a:extLst>
              <a:ext uri="{FF2B5EF4-FFF2-40B4-BE49-F238E27FC236}">
                <a16:creationId xmlns:a16="http://schemas.microsoft.com/office/drawing/2014/main" id="{EFA12D9D-A634-4DF4-8FD8-D1A3E8A91C23}"/>
              </a:ext>
            </a:extLst>
          </p:cNvPr>
          <p:cNvPicPr>
            <a:picLocks noChangeAspect="1"/>
          </p:cNvPicPr>
          <p:nvPr userDrawn="1"/>
        </p:nvPicPr>
        <p:blipFill rotWithShape="1">
          <a:blip r:embed="rId2"/>
          <a:srcRect l="34479" t="27048" r="17188" b="69813"/>
          <a:stretch/>
        </p:blipFill>
        <p:spPr>
          <a:xfrm>
            <a:off x="12700" y="6560457"/>
            <a:ext cx="12179299" cy="334769"/>
          </a:xfrm>
          <a:prstGeom prst="rect">
            <a:avLst/>
          </a:prstGeom>
        </p:spPr>
      </p:pic>
    </p:spTree>
    <p:extLst>
      <p:ext uri="{BB962C8B-B14F-4D97-AF65-F5344CB8AC3E}">
        <p14:creationId xmlns:p14="http://schemas.microsoft.com/office/powerpoint/2010/main" val="24199599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64278CB3-4A42-4C7D-9227-6531CAA8D3EB}" type="slidenum">
              <a:rPr lang="en-GB" altLang="en-US"/>
              <a:pPr>
                <a:defRPr/>
              </a:pPr>
              <a:t>‹#›</a:t>
            </a:fld>
            <a:endParaRPr lang="en-GB" altLang="en-US"/>
          </a:p>
        </p:txBody>
      </p:sp>
      <p:pic>
        <p:nvPicPr>
          <p:cNvPr id="8" name="Picture 7">
            <a:extLst>
              <a:ext uri="{FF2B5EF4-FFF2-40B4-BE49-F238E27FC236}">
                <a16:creationId xmlns:a16="http://schemas.microsoft.com/office/drawing/2014/main" id="{9B29505E-0F75-4099-856B-0DBE5F935677}"/>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33191719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5F2DA786-226B-42DD-93E8-A1CF6097432C}" type="slidenum">
              <a:rPr lang="en-GB" altLang="en-US"/>
              <a:pPr>
                <a:defRPr/>
              </a:pPr>
              <a:t>‹#›</a:t>
            </a:fld>
            <a:endParaRPr lang="en-GB" altLang="en-US"/>
          </a:p>
        </p:txBody>
      </p:sp>
      <p:pic>
        <p:nvPicPr>
          <p:cNvPr id="8" name="Picture 7">
            <a:extLst>
              <a:ext uri="{FF2B5EF4-FFF2-40B4-BE49-F238E27FC236}">
                <a16:creationId xmlns:a16="http://schemas.microsoft.com/office/drawing/2014/main" id="{A1956AF9-F252-4497-A444-3FE4CACB14CD}"/>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19036821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2A548C52-FFFD-49F6-B265-F7E72DF156EB}" type="slidenum">
              <a:rPr lang="en-GB" altLang="en-US"/>
              <a:pPr>
                <a:defRPr/>
              </a:pPr>
              <a:t>‹#›</a:t>
            </a:fld>
            <a:endParaRPr lang="en-GB" altLang="en-US"/>
          </a:p>
        </p:txBody>
      </p:sp>
      <p:pic>
        <p:nvPicPr>
          <p:cNvPr id="7" name="Picture 6">
            <a:extLst>
              <a:ext uri="{FF2B5EF4-FFF2-40B4-BE49-F238E27FC236}">
                <a16:creationId xmlns:a16="http://schemas.microsoft.com/office/drawing/2014/main" id="{0AD91E1F-D357-4571-BA91-9DD43307E939}"/>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19172060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228600"/>
            <a:ext cx="2590800" cy="52578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228600"/>
            <a:ext cx="7569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27A5EEF6-EF9C-46E6-8B5F-3F5CA92D3B8D}" type="slidenum">
              <a:rPr lang="en-GB" altLang="en-US"/>
              <a:pPr>
                <a:defRPr/>
              </a:pPr>
              <a:t>‹#›</a:t>
            </a:fld>
            <a:endParaRPr lang="en-GB" altLang="en-US"/>
          </a:p>
        </p:txBody>
      </p:sp>
      <p:pic>
        <p:nvPicPr>
          <p:cNvPr id="7" name="Picture 6">
            <a:extLst>
              <a:ext uri="{FF2B5EF4-FFF2-40B4-BE49-F238E27FC236}">
                <a16:creationId xmlns:a16="http://schemas.microsoft.com/office/drawing/2014/main" id="{0FE75AEC-058B-4A6E-998B-8E5654608A59}"/>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2181789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1C30FE-231A-428E-B1BF-2308BF608515}" type="slidenum">
              <a:rPr lang="en-GB" smtClean="0"/>
              <a:pPr/>
              <a:t>‹#›</a:t>
            </a:fld>
            <a:endParaRPr lang="en-GB"/>
          </a:p>
        </p:txBody>
      </p:sp>
    </p:spTree>
    <p:extLst>
      <p:ext uri="{BB962C8B-B14F-4D97-AF65-F5344CB8AC3E}">
        <p14:creationId xmlns:p14="http://schemas.microsoft.com/office/powerpoint/2010/main" val="1869123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1C30FE-231A-428E-B1BF-2308BF608515}" type="slidenum">
              <a:rPr lang="en-GB" smtClean="0"/>
              <a:pPr/>
              <a:t>‹#›</a:t>
            </a:fld>
            <a:endParaRPr lang="en-GB"/>
          </a:p>
        </p:txBody>
      </p:sp>
    </p:spTree>
    <p:extLst>
      <p:ext uri="{BB962C8B-B14F-4D97-AF65-F5344CB8AC3E}">
        <p14:creationId xmlns:p14="http://schemas.microsoft.com/office/powerpoint/2010/main" val="2717245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B1C30FE-231A-428E-B1BF-2308BF608515}" type="slidenum">
              <a:rPr lang="en-GB" smtClean="0"/>
              <a:pPr/>
              <a:t>‹#›</a:t>
            </a:fld>
            <a:endParaRPr lang="en-GB"/>
          </a:p>
        </p:txBody>
      </p:sp>
    </p:spTree>
    <p:extLst>
      <p:ext uri="{BB962C8B-B14F-4D97-AF65-F5344CB8AC3E}">
        <p14:creationId xmlns:p14="http://schemas.microsoft.com/office/powerpoint/2010/main" val="741161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6681" y="253138"/>
            <a:ext cx="10515600" cy="823595"/>
          </a:xfrm>
        </p:spPr>
        <p:txBody>
          <a:bodyPr/>
          <a:lstStyle>
            <a:lvl1pPr>
              <a:defRPr b="1">
                <a:solidFill>
                  <a:srgbClr val="002060"/>
                </a:solidFill>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B1C30FE-231A-428E-B1BF-2308BF608515}" type="slidenum">
              <a:rPr lang="en-GB" smtClean="0"/>
              <a:pPr/>
              <a:t>‹#›</a:t>
            </a:fld>
            <a:endParaRPr lang="en-GB"/>
          </a:p>
        </p:txBody>
      </p:sp>
      <p:pic>
        <p:nvPicPr>
          <p:cNvPr id="6" name="Picture 5">
            <a:extLst>
              <a:ext uri="{FF2B5EF4-FFF2-40B4-BE49-F238E27FC236}">
                <a16:creationId xmlns:a16="http://schemas.microsoft.com/office/drawing/2014/main" id="{0F661798-A7CE-4914-9917-824B42BF239D}"/>
              </a:ext>
            </a:extLst>
          </p:cNvPr>
          <p:cNvPicPr>
            <a:picLocks noChangeAspect="1"/>
          </p:cNvPicPr>
          <p:nvPr userDrawn="1"/>
        </p:nvPicPr>
        <p:blipFill rotWithShape="1">
          <a:blip r:embed="rId2"/>
          <a:srcRect l="34479" t="27963" r="17188" b="69814"/>
          <a:stretch/>
        </p:blipFill>
        <p:spPr>
          <a:xfrm>
            <a:off x="12700" y="6658124"/>
            <a:ext cx="12179299" cy="237102"/>
          </a:xfrm>
          <a:prstGeom prst="rect">
            <a:avLst/>
          </a:prstGeom>
        </p:spPr>
      </p:pic>
    </p:spTree>
    <p:extLst>
      <p:ext uri="{BB962C8B-B14F-4D97-AF65-F5344CB8AC3E}">
        <p14:creationId xmlns:p14="http://schemas.microsoft.com/office/powerpoint/2010/main" val="5115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B1C30FE-231A-428E-B1BF-2308BF608515}" type="slidenum">
              <a:rPr lang="en-GB" smtClean="0"/>
              <a:pPr/>
              <a:t>‹#›</a:t>
            </a:fld>
            <a:endParaRPr lang="en-GB"/>
          </a:p>
        </p:txBody>
      </p:sp>
    </p:spTree>
    <p:extLst>
      <p:ext uri="{BB962C8B-B14F-4D97-AF65-F5344CB8AC3E}">
        <p14:creationId xmlns:p14="http://schemas.microsoft.com/office/powerpoint/2010/main" val="4076681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1C30FE-231A-428E-B1BF-2308BF608515}" type="slidenum">
              <a:rPr lang="en-GB" smtClean="0"/>
              <a:pPr/>
              <a:t>‹#›</a:t>
            </a:fld>
            <a:endParaRPr lang="en-GB"/>
          </a:p>
        </p:txBody>
      </p:sp>
    </p:spTree>
    <p:extLst>
      <p:ext uri="{BB962C8B-B14F-4D97-AF65-F5344CB8AC3E}">
        <p14:creationId xmlns:p14="http://schemas.microsoft.com/office/powerpoint/2010/main" val="141110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54AC52B-DFDE-4AD0-A776-7D2ABF700112}" type="datetimeFigureOut">
              <a:rPr lang="en-GB" smtClean="0"/>
              <a:pPr/>
              <a:t>14/06/2021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1C30FE-231A-428E-B1BF-2308BF608515}" type="slidenum">
              <a:rPr lang="en-GB" smtClean="0"/>
              <a:pPr/>
              <a:t>‹#›</a:t>
            </a:fld>
            <a:endParaRPr lang="en-GB"/>
          </a:p>
        </p:txBody>
      </p:sp>
    </p:spTree>
    <p:extLst>
      <p:ext uri="{BB962C8B-B14F-4D97-AF65-F5344CB8AC3E}">
        <p14:creationId xmlns:p14="http://schemas.microsoft.com/office/powerpoint/2010/main" val="3283108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4AC52B-DFDE-4AD0-A776-7D2ABF700112}" type="datetimeFigureOut">
              <a:rPr lang="en-GB" smtClean="0"/>
              <a:pPr/>
              <a:t>14/06/2021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1C30FE-231A-428E-B1BF-2308BF608515}" type="slidenum">
              <a:rPr lang="en-GB" smtClean="0"/>
              <a:pPr/>
              <a:t>‹#›</a:t>
            </a:fld>
            <a:endParaRPr lang="en-GB"/>
          </a:p>
        </p:txBody>
      </p:sp>
    </p:spTree>
    <p:extLst>
      <p:ext uri="{BB962C8B-B14F-4D97-AF65-F5344CB8AC3E}">
        <p14:creationId xmlns:p14="http://schemas.microsoft.com/office/powerpoint/2010/main" val="36760483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bwMode="auto">
          <a:xfrm>
            <a:off x="0" y="-32375"/>
            <a:ext cx="12200467" cy="89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914400" y="228600"/>
            <a:ext cx="10363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Master title style</a:t>
            </a:r>
          </a:p>
        </p:txBody>
      </p:sp>
      <p:sp>
        <p:nvSpPr>
          <p:cNvPr id="1028" name="Rectangle 3"/>
          <p:cNvSpPr>
            <a:spLocks noGrp="1" noChangeArrowheads="1"/>
          </p:cNvSpPr>
          <p:nvPr>
            <p:ph type="body" idx="1"/>
          </p:nvPr>
        </p:nvSpPr>
        <p:spPr bwMode="auto">
          <a:xfrm>
            <a:off x="914400" y="13716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dirty="0"/>
          </a:p>
        </p:txBody>
      </p:sp>
      <p:sp>
        <p:nvSpPr>
          <p:cNvPr id="2" name="Rectangle 4"/>
          <p:cNvSpPr>
            <a:spLocks noGrp="1" noChangeArrowheads="1"/>
          </p:cNvSpPr>
          <p:nvPr>
            <p:ph type="dt" sz="half" idx="2"/>
          </p:nvPr>
        </p:nvSpPr>
        <p:spPr bwMode="auto">
          <a:xfrm>
            <a:off x="203200" y="55626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400">
                <a:latin typeface="+mn-lt"/>
                <a:cs typeface="+mn-cs"/>
              </a:defRPr>
            </a:lvl1pPr>
          </a:lstStyle>
          <a:p>
            <a:pPr>
              <a:defRPr/>
            </a:pPr>
            <a:endParaRPr lang="en-GB" altLang="en-US"/>
          </a:p>
        </p:txBody>
      </p:sp>
      <p:sp>
        <p:nvSpPr>
          <p:cNvPr id="1029" name="Rectangle 5"/>
          <p:cNvSpPr>
            <a:spLocks noGrp="1" noChangeArrowheads="1"/>
          </p:cNvSpPr>
          <p:nvPr>
            <p:ph type="ftr" sz="quarter" idx="3"/>
          </p:nvPr>
        </p:nvSpPr>
        <p:spPr bwMode="auto">
          <a:xfrm>
            <a:off x="4368800" y="55626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a:latin typeface="+mn-lt"/>
                <a:cs typeface="+mn-cs"/>
              </a:defRPr>
            </a:lvl1pPr>
          </a:lstStyle>
          <a:p>
            <a:pPr>
              <a:defRPr/>
            </a:pPr>
            <a:endParaRPr lang="en-GB" altLang="en-US"/>
          </a:p>
        </p:txBody>
      </p:sp>
      <p:sp>
        <p:nvSpPr>
          <p:cNvPr id="1030" name="Rectangle 6"/>
          <p:cNvSpPr>
            <a:spLocks noGrp="1" noChangeArrowheads="1"/>
          </p:cNvSpPr>
          <p:nvPr>
            <p:ph type="sldNum" sz="quarter" idx="4"/>
          </p:nvPr>
        </p:nvSpPr>
        <p:spPr bwMode="auto">
          <a:xfrm>
            <a:off x="9347200" y="55626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latin typeface="+mn-lt"/>
                <a:cs typeface="+mn-cs"/>
              </a:defRPr>
            </a:lvl1pPr>
          </a:lstStyle>
          <a:p>
            <a:pPr>
              <a:defRPr/>
            </a:pPr>
            <a:fld id="{8B2FC1F5-3F11-4F4C-98D3-E04A951B33C5}" type="slidenum">
              <a:rPr lang="en-GB" altLang="en-US"/>
              <a:pPr>
                <a:defRPr/>
              </a:pPr>
              <a:t>‹#›</a:t>
            </a:fld>
            <a:endParaRPr lang="en-GB" altLang="en-US"/>
          </a:p>
        </p:txBody>
      </p:sp>
    </p:spTree>
    <p:extLst>
      <p:ext uri="{BB962C8B-B14F-4D97-AF65-F5344CB8AC3E}">
        <p14:creationId xmlns:p14="http://schemas.microsoft.com/office/powerpoint/2010/main" val="40811209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spcBef>
          <a:spcPct val="0"/>
        </a:spcBef>
        <a:spcAft>
          <a:spcPct val="0"/>
        </a:spcAft>
        <a:defRPr sz="4400" b="1">
          <a:solidFill>
            <a:schemeClr val="tx2"/>
          </a:solidFill>
          <a:latin typeface="+mj-lt"/>
          <a:ea typeface="+mj-ea"/>
          <a:cs typeface="+mj-cs"/>
        </a:defRPr>
      </a:lvl1pPr>
      <a:lvl2pPr algn="l" rtl="0" eaLnBrk="1" fontAlgn="base" hangingPunct="1">
        <a:spcBef>
          <a:spcPct val="0"/>
        </a:spcBef>
        <a:spcAft>
          <a:spcPct val="0"/>
        </a:spcAft>
        <a:defRPr sz="4400" b="1">
          <a:solidFill>
            <a:schemeClr val="tx2"/>
          </a:solidFill>
          <a:latin typeface="Calibri" pitchFamily="34" charset="0"/>
        </a:defRPr>
      </a:lvl2pPr>
      <a:lvl3pPr algn="l" rtl="0" eaLnBrk="1" fontAlgn="base" hangingPunct="1">
        <a:spcBef>
          <a:spcPct val="0"/>
        </a:spcBef>
        <a:spcAft>
          <a:spcPct val="0"/>
        </a:spcAft>
        <a:defRPr sz="4400" b="1">
          <a:solidFill>
            <a:schemeClr val="tx2"/>
          </a:solidFill>
          <a:latin typeface="Calibri" pitchFamily="34" charset="0"/>
        </a:defRPr>
      </a:lvl3pPr>
      <a:lvl4pPr algn="l" rtl="0" eaLnBrk="1" fontAlgn="base" hangingPunct="1">
        <a:spcBef>
          <a:spcPct val="0"/>
        </a:spcBef>
        <a:spcAft>
          <a:spcPct val="0"/>
        </a:spcAft>
        <a:defRPr sz="4400" b="1">
          <a:solidFill>
            <a:schemeClr val="tx2"/>
          </a:solidFill>
          <a:latin typeface="Calibri" pitchFamily="34" charset="0"/>
        </a:defRPr>
      </a:lvl4pPr>
      <a:lvl5pPr algn="l" rtl="0" eaLnBrk="1" fontAlgn="base" hangingPunct="1">
        <a:spcBef>
          <a:spcPct val="0"/>
        </a:spcBef>
        <a:spcAft>
          <a:spcPct val="0"/>
        </a:spcAft>
        <a:defRPr sz="4400" b="1">
          <a:solidFill>
            <a:schemeClr val="tx2"/>
          </a:solidFill>
          <a:latin typeface="Calibri" pitchFamily="34"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p:titleStyle>
    <p:bodyStyle>
      <a:lvl1pPr marL="457200" indent="-457200" algn="l" rtl="0" eaLnBrk="1" fontAlgn="base" hangingPunct="1">
        <a:spcBef>
          <a:spcPct val="20000"/>
        </a:spcBef>
        <a:spcAft>
          <a:spcPct val="0"/>
        </a:spcAft>
        <a:buFontTx/>
        <a:buBlip>
          <a:blip r:embed="rId15"/>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wmf"/><Relationship Id="rId4"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oleObject" Target="../embeddings/oleObject10.bin"/><Relationship Id="rId7" Type="http://schemas.openxmlformats.org/officeDocument/2006/relationships/image" Target="../media/image47.wmf"/><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oleObject" Target="../embeddings/oleObject11.bin"/><Relationship Id="rId11" Type="http://schemas.openxmlformats.org/officeDocument/2006/relationships/image" Target="../media/image49.wmf"/><Relationship Id="rId5" Type="http://schemas.openxmlformats.org/officeDocument/2006/relationships/image" Target="../media/image46.png"/><Relationship Id="rId10" Type="http://schemas.openxmlformats.org/officeDocument/2006/relationships/oleObject" Target="../embeddings/oleObject13.bin"/><Relationship Id="rId4" Type="http://schemas.openxmlformats.org/officeDocument/2006/relationships/image" Target="../media/image45.wmf"/><Relationship Id="rId9" Type="http://schemas.openxmlformats.org/officeDocument/2006/relationships/image" Target="../media/image48.wmf"/></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image" Target="../media/image50.jpeg"/><Relationship Id="rId7" Type="http://schemas.openxmlformats.org/officeDocument/2006/relationships/image" Target="../media/image52.wm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oleObject" Target="../embeddings/oleObject15.bin"/><Relationship Id="rId11" Type="http://schemas.openxmlformats.org/officeDocument/2006/relationships/image" Target="../media/image54.wmf"/><Relationship Id="rId5" Type="http://schemas.openxmlformats.org/officeDocument/2006/relationships/image" Target="../media/image51.wmf"/><Relationship Id="rId10" Type="http://schemas.openxmlformats.org/officeDocument/2006/relationships/oleObject" Target="../embeddings/oleObject17.bin"/><Relationship Id="rId4" Type="http://schemas.openxmlformats.org/officeDocument/2006/relationships/oleObject" Target="../embeddings/oleObject14.bin"/><Relationship Id="rId9" Type="http://schemas.openxmlformats.org/officeDocument/2006/relationships/image" Target="../media/image53.wmf"/></Relationships>
</file>

<file path=ppt/slides/_rels/slide13.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emf"/></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6.xml"/><Relationship Id="rId5" Type="http://schemas.openxmlformats.org/officeDocument/2006/relationships/image" Target="../media/image49.wmf"/><Relationship Id="rId4" Type="http://schemas.openxmlformats.org/officeDocument/2006/relationships/oleObject" Target="../embeddings/oleObject18.bin"/></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6.xml"/><Relationship Id="rId6" Type="http://schemas.openxmlformats.org/officeDocument/2006/relationships/image" Target="../media/image65.jpeg"/><Relationship Id="rId5" Type="http://schemas.openxmlformats.org/officeDocument/2006/relationships/image" Target="../media/image64.emf"/><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6.xml"/><Relationship Id="rId6" Type="http://schemas.openxmlformats.org/officeDocument/2006/relationships/image" Target="../media/image65.jpeg"/><Relationship Id="rId5" Type="http://schemas.openxmlformats.org/officeDocument/2006/relationships/image" Target="../media/image72.png"/><Relationship Id="rId4" Type="http://schemas.openxmlformats.org/officeDocument/2006/relationships/image" Target="../media/image71.png"/></Relationships>
</file>

<file path=ppt/slides/_rels/slide1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76.png"/><Relationship Id="rId4" Type="http://schemas.openxmlformats.org/officeDocument/2006/relationships/image" Target="../media/image75.png"/></Relationships>
</file>

<file path=ppt/slides/_rels/slide1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81.png"/></Relationships>
</file>

<file path=ppt/slides/_rels/slide21.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oleObject" Target="../embeddings/oleObject19.bin"/><Relationship Id="rId7" Type="http://schemas.openxmlformats.org/officeDocument/2006/relationships/oleObject" Target="../embeddings/oleObject20.bin"/><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2.wmf"/><Relationship Id="rId5" Type="http://schemas.openxmlformats.org/officeDocument/2006/relationships/oleObject" Target="../embeddings/oleObject15.bin"/><Relationship Id="rId4" Type="http://schemas.openxmlformats.org/officeDocument/2006/relationships/image" Target="../media/image51.wmf"/></Relationships>
</file>

<file path=ppt/slides/_rels/slide2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1.wmf"/><Relationship Id="rId5" Type="http://schemas.openxmlformats.org/officeDocument/2006/relationships/oleObject" Target="../embeddings/oleObject2.bin"/><Relationship Id="rId4" Type="http://schemas.openxmlformats.org/officeDocument/2006/relationships/image" Target="../media/image20.wmf"/></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oleObject" Target="../embeddings/oleObject4.bin"/><Relationship Id="rId1" Type="http://schemas.openxmlformats.org/officeDocument/2006/relationships/slideLayout" Target="../slideLayouts/slideLayout2.xml"/><Relationship Id="rId6" Type="http://schemas.openxmlformats.org/officeDocument/2006/relationships/image" Target="../media/image29.wmf"/><Relationship Id="rId5" Type="http://schemas.openxmlformats.org/officeDocument/2006/relationships/oleObject" Target="../embeddings/oleObject5.bin"/><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image" Target="../media/image21.wmf"/><Relationship Id="rId7" Type="http://schemas.openxmlformats.org/officeDocument/2006/relationships/oleObject" Target="../embeddings/oleObject7.bin"/><Relationship Id="rId2" Type="http://schemas.openxmlformats.org/officeDocument/2006/relationships/oleObject" Target="../embeddings/oleObject6.bin"/><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wmf"/><Relationship Id="rId7" Type="http://schemas.openxmlformats.org/officeDocument/2006/relationships/image" Target="../media/image38.png"/><Relationship Id="rId2" Type="http://schemas.openxmlformats.org/officeDocument/2006/relationships/oleObject" Target="../embeddings/oleObject8.bin"/><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360" y="3014218"/>
            <a:ext cx="10806116" cy="1296144"/>
          </a:xfrm>
        </p:spPr>
        <p:txBody>
          <a:bodyPr/>
          <a:lstStyle/>
          <a:p>
            <a:r>
              <a:rPr lang="en-GB" sz="4400" dirty="0">
                <a:effectLst/>
                <a:latin typeface="Calibri" panose="020F0502020204030204" pitchFamily="34" charset="0"/>
                <a:ea typeface="Calibri" panose="020F0502020204030204" pitchFamily="34" charset="0"/>
              </a:rPr>
              <a:t>Resonant x-ray reflectivity: probing the chemical and magnetic profiles of samples</a:t>
            </a:r>
            <a:endParaRPr lang="en-GB" sz="4400" dirty="0"/>
          </a:p>
        </p:txBody>
      </p:sp>
      <p:sp>
        <p:nvSpPr>
          <p:cNvPr id="3" name="Subtitle 2"/>
          <p:cNvSpPr>
            <a:spLocks noGrp="1"/>
          </p:cNvSpPr>
          <p:nvPr>
            <p:ph type="subTitle" idx="1"/>
          </p:nvPr>
        </p:nvSpPr>
        <p:spPr>
          <a:xfrm>
            <a:off x="335360" y="4589761"/>
            <a:ext cx="6400800" cy="1327299"/>
          </a:xfrm>
        </p:spPr>
        <p:txBody>
          <a:bodyPr/>
          <a:lstStyle/>
          <a:p>
            <a:r>
              <a:rPr lang="en-GB" dirty="0"/>
              <a:t>Thomas Hase</a:t>
            </a:r>
          </a:p>
          <a:p>
            <a:r>
              <a:rPr lang="en-GB" dirty="0"/>
              <a:t>University of Warwick, UK</a:t>
            </a:r>
          </a:p>
        </p:txBody>
      </p:sp>
      <p:sp>
        <p:nvSpPr>
          <p:cNvPr id="5" name="TextBox 4"/>
          <p:cNvSpPr txBox="1"/>
          <p:nvPr/>
        </p:nvSpPr>
        <p:spPr>
          <a:xfrm>
            <a:off x="275299" y="6177927"/>
            <a:ext cx="5184576" cy="461665"/>
          </a:xfrm>
          <a:prstGeom prst="rect">
            <a:avLst/>
          </a:prstGeom>
          <a:noFill/>
        </p:spPr>
        <p:txBody>
          <a:bodyPr wrap="square" rtlCol="0">
            <a:spAutoFit/>
          </a:bodyPr>
          <a:lstStyle/>
          <a:p>
            <a:pPr fontAlgn="base">
              <a:spcBef>
                <a:spcPct val="0"/>
              </a:spcBef>
              <a:spcAft>
                <a:spcPct val="0"/>
              </a:spcAft>
            </a:pPr>
            <a:r>
              <a:rPr lang="en-GB" sz="2400" dirty="0">
                <a:solidFill>
                  <a:schemeClr val="bg2">
                    <a:lumMod val="75000"/>
                  </a:schemeClr>
                </a:solidFill>
                <a:latin typeface="Calibri"/>
                <a:cs typeface="Arial" charset="0"/>
              </a:rPr>
              <a:t>3</a:t>
            </a:r>
            <a:r>
              <a:rPr lang="en-GB" sz="2400" baseline="30000" dirty="0">
                <a:solidFill>
                  <a:schemeClr val="bg2">
                    <a:lumMod val="75000"/>
                  </a:schemeClr>
                </a:solidFill>
                <a:latin typeface="Calibri"/>
                <a:cs typeface="Arial" charset="0"/>
              </a:rPr>
              <a:t>rd</a:t>
            </a:r>
            <a:r>
              <a:rPr lang="en-GB" sz="2400" dirty="0">
                <a:solidFill>
                  <a:schemeClr val="bg2">
                    <a:lumMod val="75000"/>
                  </a:schemeClr>
                </a:solidFill>
                <a:latin typeface="Calibri"/>
                <a:cs typeface="Arial" charset="0"/>
              </a:rPr>
              <a:t> ORSO Meeting 2021</a:t>
            </a:r>
          </a:p>
        </p:txBody>
      </p:sp>
    </p:spTree>
    <p:extLst>
      <p:ext uri="{BB962C8B-B14F-4D97-AF65-F5344CB8AC3E}">
        <p14:creationId xmlns:p14="http://schemas.microsoft.com/office/powerpoint/2010/main" val="3993107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a:t>Scattering amplitude</a:t>
            </a:r>
          </a:p>
        </p:txBody>
      </p:sp>
      <p:pic>
        <p:nvPicPr>
          <p:cNvPr id="13316" name="Picture 4" descr="Graphic3"/>
          <p:cNvPicPr>
            <a:picLocks noChangeAspect="1" noChangeArrowheads="1"/>
          </p:cNvPicPr>
          <p:nvPr/>
        </p:nvPicPr>
        <p:blipFill>
          <a:blip r:embed="rId3" cstate="print"/>
          <a:srcRect/>
          <a:stretch>
            <a:fillRect/>
          </a:stretch>
        </p:blipFill>
        <p:spPr bwMode="auto">
          <a:xfrm>
            <a:off x="394282" y="1849274"/>
            <a:ext cx="4267200" cy="4664075"/>
          </a:xfrm>
          <a:prstGeom prst="rect">
            <a:avLst/>
          </a:prstGeom>
          <a:noFill/>
          <a:ln w="9525">
            <a:noFill/>
            <a:miter lim="800000"/>
            <a:headEnd/>
            <a:tailEnd/>
          </a:ln>
        </p:spPr>
      </p:pic>
      <p:graphicFrame>
        <p:nvGraphicFramePr>
          <p:cNvPr id="13314" name="Object 24"/>
          <p:cNvGraphicFramePr>
            <a:graphicFrameLocks noChangeAspect="1"/>
          </p:cNvGraphicFramePr>
          <p:nvPr>
            <p:extLst>
              <p:ext uri="{D42A27DB-BD31-4B8C-83A1-F6EECF244321}">
                <p14:modId xmlns:p14="http://schemas.microsoft.com/office/powerpoint/2010/main" val="2069412779"/>
              </p:ext>
            </p:extLst>
          </p:nvPr>
        </p:nvGraphicFramePr>
        <p:xfrm>
          <a:off x="149549" y="1130309"/>
          <a:ext cx="7270812" cy="599576"/>
        </p:xfrm>
        <a:graphic>
          <a:graphicData uri="http://schemas.openxmlformats.org/presentationml/2006/ole">
            <mc:AlternateContent xmlns:mc="http://schemas.openxmlformats.org/markup-compatibility/2006">
              <mc:Choice xmlns:v="urn:schemas-microsoft-com:vml" Requires="v">
                <p:oleObj name="Equation" r:id="rId4" imgW="3085920" imgH="253800" progId="Equation.DSMT4">
                  <p:embed/>
                </p:oleObj>
              </mc:Choice>
              <mc:Fallback>
                <p:oleObj name="Equation" r:id="rId4" imgW="3085920" imgH="253800" progId="Equation.DSMT4">
                  <p:embed/>
                  <p:pic>
                    <p:nvPicPr>
                      <p:cNvPr id="13314" name="Object 24"/>
                      <p:cNvPicPr>
                        <a:picLocks noChangeAspect="1" noChangeArrowheads="1"/>
                      </p:cNvPicPr>
                      <p:nvPr/>
                    </p:nvPicPr>
                    <p:blipFill>
                      <a:blip r:embed="rId5"/>
                      <a:srcRect/>
                      <a:stretch>
                        <a:fillRect/>
                      </a:stretch>
                    </p:blipFill>
                    <p:spPr bwMode="auto">
                      <a:xfrm>
                        <a:off x="149549" y="1130309"/>
                        <a:ext cx="7270812" cy="599576"/>
                      </a:xfrm>
                      <a:prstGeom prst="rect">
                        <a:avLst/>
                      </a:prstGeom>
                      <a:noFill/>
                    </p:spPr>
                  </p:pic>
                </p:oleObj>
              </mc:Fallback>
            </mc:AlternateContent>
          </a:graphicData>
        </a:graphic>
      </p:graphicFrame>
      <p:sp>
        <p:nvSpPr>
          <p:cNvPr id="13319" name="TextBox 6"/>
          <p:cNvSpPr txBox="1">
            <a:spLocks noChangeArrowheads="1"/>
          </p:cNvSpPr>
          <p:nvPr/>
        </p:nvSpPr>
        <p:spPr bwMode="auto">
          <a:xfrm>
            <a:off x="1475635" y="2158852"/>
            <a:ext cx="402482" cy="369332"/>
          </a:xfrm>
          <a:prstGeom prst="rect">
            <a:avLst/>
          </a:prstGeom>
          <a:noFill/>
          <a:ln w="9525">
            <a:noFill/>
            <a:miter lim="800000"/>
            <a:headEnd/>
            <a:tailEnd/>
          </a:ln>
        </p:spPr>
        <p:txBody>
          <a:bodyPr wrap="none">
            <a:spAutoFit/>
          </a:bodyPr>
          <a:lstStyle/>
          <a:p>
            <a:pPr algn="ctr" eaLnBrk="0" hangingPunct="0">
              <a:spcBef>
                <a:spcPct val="50000"/>
              </a:spcBef>
            </a:pPr>
            <a:r>
              <a:rPr lang="en-GB" b="1" dirty="0"/>
              <a:t>Fe</a:t>
            </a:r>
          </a:p>
        </p:txBody>
      </p:sp>
      <p:pic>
        <p:nvPicPr>
          <p:cNvPr id="10" name="Content Placeholder 4" descr="Diagram, engineering drawing&#10;&#10;Description automatically generated">
            <a:extLst>
              <a:ext uri="{FF2B5EF4-FFF2-40B4-BE49-F238E27FC236}">
                <a16:creationId xmlns:a16="http://schemas.microsoft.com/office/drawing/2014/main" id="{B12BF0F6-8E30-4053-BC96-FC15795DB742}"/>
              </a:ext>
            </a:extLst>
          </p:cNvPr>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7796478" y="354279"/>
            <a:ext cx="3808292" cy="2232590"/>
          </a:xfrm>
        </p:spPr>
      </p:pic>
      <p:sp>
        <p:nvSpPr>
          <p:cNvPr id="4" name="TextBox 3">
            <a:extLst>
              <a:ext uri="{FF2B5EF4-FFF2-40B4-BE49-F238E27FC236}">
                <a16:creationId xmlns:a16="http://schemas.microsoft.com/office/drawing/2014/main" id="{14688B87-BCE5-4E3D-A9D1-3AD2C8B5E01E}"/>
              </a:ext>
            </a:extLst>
          </p:cNvPr>
          <p:cNvSpPr txBox="1"/>
          <p:nvPr/>
        </p:nvSpPr>
        <p:spPr>
          <a:xfrm>
            <a:off x="5138057" y="3207657"/>
            <a:ext cx="6659661" cy="2862322"/>
          </a:xfrm>
          <a:prstGeom prst="rect">
            <a:avLst/>
          </a:prstGeom>
          <a:noFill/>
        </p:spPr>
        <p:txBody>
          <a:bodyPr wrap="square" rtlCol="0">
            <a:spAutoFit/>
          </a:bodyPr>
          <a:lstStyle/>
          <a:p>
            <a:r>
              <a:rPr lang="en-GB" sz="2000" dirty="0"/>
              <a:t>In a scattering geometry both the real and imaginary parts of the cross-section are important.</a:t>
            </a:r>
          </a:p>
          <a:p>
            <a:endParaRPr lang="en-GB" sz="2000" dirty="0"/>
          </a:p>
          <a:p>
            <a:r>
              <a:rPr lang="en-GB" sz="2000" dirty="0"/>
              <a:t>On “magnetic resonances” we have the usual anomalous terms as well as an additional term related to the magnetisation and helicity.</a:t>
            </a:r>
          </a:p>
          <a:p>
            <a:endParaRPr lang="en-GB" sz="2000" dirty="0"/>
          </a:p>
          <a:p>
            <a:r>
              <a:rPr lang="en-GB" sz="2000" dirty="0"/>
              <a:t>At soft energies (&lt; 1 keV), experimental constraints makes performing reflectivity more difficult requiring UHV.</a:t>
            </a:r>
          </a:p>
        </p:txBody>
      </p:sp>
      <p:sp>
        <p:nvSpPr>
          <p:cNvPr id="5" name="TextBox 4">
            <a:extLst>
              <a:ext uri="{FF2B5EF4-FFF2-40B4-BE49-F238E27FC236}">
                <a16:creationId xmlns:a16="http://schemas.microsoft.com/office/drawing/2014/main" id="{040C2E1F-42FD-49F8-A8FF-2917721A72B3}"/>
              </a:ext>
            </a:extLst>
          </p:cNvPr>
          <p:cNvSpPr txBox="1"/>
          <p:nvPr/>
        </p:nvSpPr>
        <p:spPr>
          <a:xfrm>
            <a:off x="444285" y="6592181"/>
            <a:ext cx="11747715" cy="307777"/>
          </a:xfrm>
          <a:prstGeom prst="rect">
            <a:avLst/>
          </a:prstGeom>
          <a:noFill/>
        </p:spPr>
        <p:txBody>
          <a:bodyPr wrap="square" rtlCol="0">
            <a:spAutoFit/>
          </a:bodyPr>
          <a:lstStyle/>
          <a:p>
            <a:pPr algn="r"/>
            <a:r>
              <a:rPr lang="en-US" sz="1400" dirty="0">
                <a:solidFill>
                  <a:schemeClr val="bg1"/>
                </a:solidFill>
              </a:rPr>
              <a:t>J. </a:t>
            </a:r>
            <a:r>
              <a:rPr lang="en-US" sz="1400" dirty="0" err="1">
                <a:solidFill>
                  <a:schemeClr val="bg1"/>
                </a:solidFill>
              </a:rPr>
              <a:t>Stöhr</a:t>
            </a:r>
            <a:r>
              <a:rPr lang="en-US" sz="1400" dirty="0">
                <a:solidFill>
                  <a:schemeClr val="bg1"/>
                </a:solidFill>
              </a:rPr>
              <a:t> and H.C. </a:t>
            </a:r>
            <a:r>
              <a:rPr lang="en-US" sz="1400" dirty="0" err="1">
                <a:solidFill>
                  <a:schemeClr val="bg1"/>
                </a:solidFill>
              </a:rPr>
              <a:t>Siegmann</a:t>
            </a:r>
            <a:r>
              <a:rPr lang="en-US" sz="1400" dirty="0">
                <a:solidFill>
                  <a:schemeClr val="bg1"/>
                </a:solidFill>
              </a:rPr>
              <a:t> “Magnetism: From Fundamentals to Nanoscale Dynamics” Springer Series in Solid-State Sciences (2006)</a:t>
            </a:r>
            <a:endParaRPr lang="en-GB" sz="1400" dirty="0">
              <a:solidFill>
                <a:schemeClr val="bg1"/>
              </a:solidFill>
            </a:endParaRPr>
          </a:p>
        </p:txBody>
      </p:sp>
    </p:spTree>
    <p:extLst>
      <p:ext uri="{BB962C8B-B14F-4D97-AF65-F5344CB8AC3E}">
        <p14:creationId xmlns:p14="http://schemas.microsoft.com/office/powerpoint/2010/main" val="1173120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8CBAFD75-0DC3-49B1-A516-4C193B3DB190}"/>
              </a:ext>
            </a:extLst>
          </p:cNvPr>
          <p:cNvSpPr>
            <a:spLocks noGrp="1" noChangeArrowheads="1"/>
          </p:cNvSpPr>
          <p:nvPr>
            <p:ph type="title"/>
          </p:nvPr>
        </p:nvSpPr>
        <p:spPr/>
        <p:txBody>
          <a:bodyPr/>
          <a:lstStyle/>
          <a:p>
            <a:pPr eaLnBrk="1" hangingPunct="1"/>
            <a:r>
              <a:rPr lang="en-US" altLang="en-US" dirty="0"/>
              <a:t>Polarization Dependence</a:t>
            </a:r>
          </a:p>
        </p:txBody>
      </p:sp>
      <p:sp>
        <p:nvSpPr>
          <p:cNvPr id="27651" name="Text Box 4">
            <a:extLst>
              <a:ext uri="{FF2B5EF4-FFF2-40B4-BE49-F238E27FC236}">
                <a16:creationId xmlns:a16="http://schemas.microsoft.com/office/drawing/2014/main" id="{B7AF8850-A4C1-41D7-8B82-38F1FDEF8AD2}"/>
              </a:ext>
            </a:extLst>
          </p:cNvPr>
          <p:cNvSpPr txBox="1">
            <a:spLocks noChangeArrowheads="1"/>
          </p:cNvSpPr>
          <p:nvPr/>
        </p:nvSpPr>
        <p:spPr bwMode="auto">
          <a:xfrm>
            <a:off x="7618428" y="6555359"/>
            <a:ext cx="4910138"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b="1">
                <a:solidFill>
                  <a:schemeClr val="tx1"/>
                </a:solidFill>
                <a:latin typeface="Arial" panose="020B0604020202020204" pitchFamily="34" charset="0"/>
              </a:defRPr>
            </a:lvl1pPr>
            <a:lvl2pPr marL="742950" indent="-285750">
              <a:defRPr sz="2000" b="1">
                <a:solidFill>
                  <a:schemeClr val="tx1"/>
                </a:solidFill>
                <a:latin typeface="Arial" panose="020B0604020202020204" pitchFamily="34" charset="0"/>
              </a:defRPr>
            </a:lvl2pPr>
            <a:lvl3pPr marL="1143000" indent="-228600">
              <a:defRPr sz="2000" b="1">
                <a:solidFill>
                  <a:schemeClr val="tx1"/>
                </a:solidFill>
                <a:latin typeface="Arial" panose="020B0604020202020204" pitchFamily="34" charset="0"/>
              </a:defRPr>
            </a:lvl3pPr>
            <a:lvl4pPr marL="1600200" indent="-228600">
              <a:defRPr sz="2000" b="1">
                <a:solidFill>
                  <a:schemeClr val="tx1"/>
                </a:solidFill>
                <a:latin typeface="Arial" panose="020B0604020202020204" pitchFamily="34" charset="0"/>
              </a:defRPr>
            </a:lvl4pPr>
            <a:lvl5pPr marL="2057400" indent="-228600">
              <a:defRPr sz="2000" b="1">
                <a:solidFill>
                  <a:schemeClr val="tx1"/>
                </a:solidFill>
                <a:latin typeface="Arial" panose="020B0604020202020204" pitchFamily="34" charset="0"/>
              </a:defRPr>
            </a:lvl5pPr>
            <a:lvl6pPr marL="2514600" indent="-228600" algn="ctr" eaLnBrk="0" fontAlgn="base" hangingPunct="0">
              <a:spcBef>
                <a:spcPct val="50000"/>
              </a:spcBef>
              <a:spcAft>
                <a:spcPct val="0"/>
              </a:spcAft>
              <a:defRPr sz="2000" b="1">
                <a:solidFill>
                  <a:schemeClr val="tx1"/>
                </a:solidFill>
                <a:latin typeface="Arial" panose="020B0604020202020204" pitchFamily="34" charset="0"/>
              </a:defRPr>
            </a:lvl6pPr>
            <a:lvl7pPr marL="2971800" indent="-228600" algn="ctr" eaLnBrk="0" fontAlgn="base" hangingPunct="0">
              <a:spcBef>
                <a:spcPct val="50000"/>
              </a:spcBef>
              <a:spcAft>
                <a:spcPct val="0"/>
              </a:spcAft>
              <a:defRPr sz="2000" b="1">
                <a:solidFill>
                  <a:schemeClr val="tx1"/>
                </a:solidFill>
                <a:latin typeface="Arial" panose="020B0604020202020204" pitchFamily="34" charset="0"/>
              </a:defRPr>
            </a:lvl7pPr>
            <a:lvl8pPr marL="3429000" indent="-228600" algn="ctr" eaLnBrk="0" fontAlgn="base" hangingPunct="0">
              <a:spcBef>
                <a:spcPct val="50000"/>
              </a:spcBef>
              <a:spcAft>
                <a:spcPct val="0"/>
              </a:spcAft>
              <a:defRPr sz="2000" b="1">
                <a:solidFill>
                  <a:schemeClr val="tx1"/>
                </a:solidFill>
                <a:latin typeface="Arial" panose="020B0604020202020204" pitchFamily="34" charset="0"/>
              </a:defRPr>
            </a:lvl8pPr>
            <a:lvl9pPr marL="3886200" indent="-228600" algn="ctr" eaLnBrk="0" fontAlgn="base" hangingPunct="0">
              <a:spcBef>
                <a:spcPct val="50000"/>
              </a:spcBef>
              <a:spcAft>
                <a:spcPct val="0"/>
              </a:spcAft>
              <a:defRPr sz="2000" b="1">
                <a:solidFill>
                  <a:schemeClr val="tx1"/>
                </a:solidFill>
                <a:latin typeface="Arial" panose="020B0604020202020204" pitchFamily="34" charset="0"/>
              </a:defRPr>
            </a:lvl9pPr>
          </a:lstStyle>
          <a:p>
            <a:pPr algn="l"/>
            <a:r>
              <a:rPr lang="en-US" altLang="en-US" sz="1400" b="0" dirty="0">
                <a:solidFill>
                  <a:schemeClr val="bg1"/>
                </a:solidFill>
              </a:rPr>
              <a:t>J.P. Hill and D.F. McMorrow, Acta </a:t>
            </a:r>
            <a:r>
              <a:rPr lang="en-US" altLang="en-US" sz="1400" b="0" dirty="0" err="1">
                <a:solidFill>
                  <a:schemeClr val="bg1"/>
                </a:solidFill>
              </a:rPr>
              <a:t>Cryst</a:t>
            </a:r>
            <a:r>
              <a:rPr lang="en-US" altLang="en-US" sz="1400" b="0" dirty="0">
                <a:solidFill>
                  <a:schemeClr val="bg1"/>
                </a:solidFill>
              </a:rPr>
              <a:t>. A52 236 (1996)</a:t>
            </a:r>
          </a:p>
        </p:txBody>
      </p:sp>
      <mc:AlternateContent xmlns:mc="http://schemas.openxmlformats.org/markup-compatibility/2006" xmlns:a14="http://schemas.microsoft.com/office/drawing/2010/main">
        <mc:Choice Requires="a14">
          <p:sp>
            <p:nvSpPr>
              <p:cNvPr id="27652" name="Object 6">
                <a:extLst>
                  <a:ext uri="{FF2B5EF4-FFF2-40B4-BE49-F238E27FC236}">
                    <a16:creationId xmlns:a16="http://schemas.microsoft.com/office/drawing/2014/main" id="{1BF90745-F2AF-4DFD-838A-09ED8F300F0B}"/>
                  </a:ext>
                </a:extLst>
              </p:cNvPr>
              <p:cNvSpPr txBox="1"/>
              <p:nvPr/>
            </p:nvSpPr>
            <p:spPr bwMode="auto">
              <a:xfrm>
                <a:off x="723670" y="4242783"/>
                <a:ext cx="6169499" cy="846340"/>
              </a:xfrm>
              <a:prstGeom prst="rect">
                <a:avLst/>
              </a:prstGeom>
              <a:noFill/>
              <a:ln>
                <a:noFill/>
              </a:ln>
              <a:effectLst/>
            </p:spPr>
            <p:txBody>
              <a:bodyPr>
                <a:noAutofit/>
              </a:bodyPr>
              <a:lstStyle/>
              <a:p>
                <a:pPr/>
                <a14:m>
                  <m:oMathPara xmlns:m="http://schemas.openxmlformats.org/officeDocument/2006/math">
                    <m:oMathParaPr>
                      <m:jc m:val="left"/>
                    </m:oMathParaPr>
                    <m:oMath xmlns:m="http://schemas.openxmlformats.org/officeDocument/2006/math">
                      <m:r>
                        <a:rPr lang="en-GB" sz="2000" i="1" smtClean="0">
                          <a:solidFill>
                            <a:srgbClr val="000000"/>
                          </a:solidFill>
                          <a:latin typeface="Cambria Math" panose="02040503050406030204" pitchFamily="18" charset="0"/>
                        </a:rPr>
                        <m:t>𝑓</m:t>
                      </m:r>
                      <m:r>
                        <a:rPr lang="en-GB" sz="2000" b="0" i="1" smtClean="0">
                          <a:solidFill>
                            <a:srgbClr val="000000"/>
                          </a:solidFill>
                          <a:latin typeface="Cambria Math" panose="02040503050406030204" pitchFamily="18" charset="0"/>
                        </a:rPr>
                        <m:t>=</m:t>
                      </m:r>
                      <m:sSup>
                        <m:sSupPr>
                          <m:ctrlPr>
                            <a:rPr lang="en-GB" sz="2000" i="1">
                              <a:solidFill>
                                <a:srgbClr val="000000"/>
                              </a:solidFill>
                              <a:latin typeface="Cambria Math" panose="02040503050406030204" pitchFamily="18" charset="0"/>
                            </a:rPr>
                          </m:ctrlPr>
                        </m:sSupPr>
                        <m:e>
                          <m:r>
                            <a:rPr lang="en-GB" sz="2000" i="1">
                              <a:solidFill>
                                <a:srgbClr val="000000"/>
                              </a:solidFill>
                              <a:latin typeface="Cambria Math" panose="02040503050406030204" pitchFamily="18" charset="0"/>
                            </a:rPr>
                            <m:t>𝐹</m:t>
                          </m:r>
                        </m:e>
                        <m:sup>
                          <m:d>
                            <m:dPr>
                              <m:ctrlPr>
                                <a:rPr lang="en-GB" sz="2000" i="1">
                                  <a:solidFill>
                                    <a:srgbClr val="000000"/>
                                  </a:solidFill>
                                  <a:latin typeface="Cambria Math" panose="02040503050406030204" pitchFamily="18" charset="0"/>
                                </a:rPr>
                              </m:ctrlPr>
                            </m:dPr>
                            <m:e>
                              <m:r>
                                <a:rPr lang="en-GB" sz="2000" i="1">
                                  <a:solidFill>
                                    <a:srgbClr val="000000"/>
                                  </a:solidFill>
                                  <a:latin typeface="Cambria Math" panose="02040503050406030204" pitchFamily="18" charset="0"/>
                                </a:rPr>
                                <m:t>0</m:t>
                              </m:r>
                            </m:e>
                          </m:d>
                        </m:sup>
                      </m:sSup>
                      <m:d>
                        <m:dPr>
                          <m:ctrlPr>
                            <a:rPr lang="en-GB" sz="2000" i="1">
                              <a:solidFill>
                                <a:srgbClr val="000000"/>
                              </a:solidFill>
                              <a:latin typeface="Cambria Math" panose="02040503050406030204" pitchFamily="18" charset="0"/>
                            </a:rPr>
                          </m:ctrlPr>
                        </m:dPr>
                        <m:e>
                          <m:m>
                            <m:mPr>
                              <m:plcHide m:val="on"/>
                              <m:mcs>
                                <m:mc>
                                  <m:mcPr>
                                    <m:count m:val="2"/>
                                    <m:mcJc m:val="center"/>
                                  </m:mcPr>
                                </m:mc>
                              </m:mcs>
                              <m:ctrlPr>
                                <a:rPr lang="en-GB" sz="2000" i="1">
                                  <a:solidFill>
                                    <a:srgbClr val="000000"/>
                                  </a:solidFill>
                                  <a:latin typeface="Cambria Math" panose="02040503050406030204" pitchFamily="18" charset="0"/>
                                </a:rPr>
                              </m:ctrlPr>
                            </m:mPr>
                            <m:mr>
                              <m:e>
                                <m:r>
                                  <a:rPr lang="en-GB" sz="2000" i="1">
                                    <a:solidFill>
                                      <a:srgbClr val="000000"/>
                                    </a:solidFill>
                                    <a:latin typeface="Cambria Math" panose="02040503050406030204" pitchFamily="18" charset="0"/>
                                  </a:rPr>
                                  <m:t>1</m:t>
                                </m:r>
                              </m:e>
                              <m:e>
                                <m:r>
                                  <a:rPr lang="en-GB" sz="2000" i="1">
                                    <a:solidFill>
                                      <a:srgbClr val="000000"/>
                                    </a:solidFill>
                                    <a:latin typeface="Cambria Math" panose="02040503050406030204" pitchFamily="18" charset="0"/>
                                  </a:rPr>
                                  <m:t>0</m:t>
                                </m:r>
                              </m:e>
                            </m:mr>
                            <m:mr>
                              <m:e>
                                <m:r>
                                  <a:rPr lang="en-GB" sz="2000" i="1">
                                    <a:solidFill>
                                      <a:srgbClr val="000000"/>
                                    </a:solidFill>
                                    <a:latin typeface="Cambria Math" panose="02040503050406030204" pitchFamily="18" charset="0"/>
                                  </a:rPr>
                                  <m:t>0</m:t>
                                </m:r>
                              </m:e>
                              <m:e>
                                <m:func>
                                  <m:funcPr>
                                    <m:ctrlPr>
                                      <a:rPr lang="en-GB" sz="2000" i="1">
                                        <a:solidFill>
                                          <a:srgbClr val="000000"/>
                                        </a:solidFill>
                                        <a:latin typeface="Cambria Math" panose="02040503050406030204" pitchFamily="18" charset="0"/>
                                      </a:rPr>
                                    </m:ctrlPr>
                                  </m:funcPr>
                                  <m:fName>
                                    <m:r>
                                      <m:rPr>
                                        <m:sty m:val="p"/>
                                      </m:rPr>
                                      <a:rPr lang="en-GB" sz="2000" i="0">
                                        <a:solidFill>
                                          <a:srgbClr val="000000"/>
                                        </a:solidFill>
                                        <a:latin typeface="Cambria Math" panose="02040503050406030204" pitchFamily="18" charset="0"/>
                                      </a:rPr>
                                      <m:t>cos</m:t>
                                    </m:r>
                                  </m:fName>
                                  <m:e>
                                    <m:r>
                                      <a:rPr lang="en-GB" sz="2000" i="1">
                                        <a:solidFill>
                                          <a:srgbClr val="000000"/>
                                        </a:solidFill>
                                        <a:latin typeface="Cambria Math" panose="02040503050406030204" pitchFamily="18" charset="0"/>
                                      </a:rPr>
                                      <m:t>2</m:t>
                                    </m:r>
                                  </m:e>
                                </m:func>
                                <m:r>
                                  <a:rPr lang="en-GB" sz="2000" i="1">
                                    <a:solidFill>
                                      <a:srgbClr val="000000"/>
                                    </a:solidFill>
                                    <a:latin typeface="Cambria Math" panose="02040503050406030204" pitchFamily="18" charset="0"/>
                                  </a:rPr>
                                  <m:t>𝜃</m:t>
                                </m:r>
                              </m:e>
                            </m:mr>
                          </m:m>
                        </m:e>
                      </m:d>
                      <m:r>
                        <a:rPr lang="en-GB" sz="2000" i="1">
                          <a:solidFill>
                            <a:srgbClr val="000000"/>
                          </a:solidFill>
                          <a:latin typeface="Cambria Math" panose="02040503050406030204" pitchFamily="18" charset="0"/>
                        </a:rPr>
                        <m:t>−</m:t>
                      </m:r>
                      <m:r>
                        <a:rPr lang="en-GB" sz="2000" i="1">
                          <a:solidFill>
                            <a:srgbClr val="000000"/>
                          </a:solidFill>
                          <a:latin typeface="Cambria Math" panose="02040503050406030204" pitchFamily="18" charset="0"/>
                        </a:rPr>
                        <m:t>𝑖</m:t>
                      </m:r>
                      <m:sSup>
                        <m:sSupPr>
                          <m:ctrlPr>
                            <a:rPr lang="en-GB" sz="2000" i="1">
                              <a:solidFill>
                                <a:srgbClr val="000000"/>
                              </a:solidFill>
                              <a:latin typeface="Cambria Math" panose="02040503050406030204" pitchFamily="18" charset="0"/>
                            </a:rPr>
                          </m:ctrlPr>
                        </m:sSupPr>
                        <m:e>
                          <m:r>
                            <a:rPr lang="en-GB" sz="2000" i="1">
                              <a:solidFill>
                                <a:srgbClr val="000000"/>
                              </a:solidFill>
                              <a:latin typeface="Cambria Math" panose="02040503050406030204" pitchFamily="18" charset="0"/>
                            </a:rPr>
                            <m:t>𝐹</m:t>
                          </m:r>
                        </m:e>
                        <m:sup>
                          <m:d>
                            <m:dPr>
                              <m:ctrlPr>
                                <a:rPr lang="en-GB" sz="2000" i="1">
                                  <a:solidFill>
                                    <a:srgbClr val="000000"/>
                                  </a:solidFill>
                                  <a:latin typeface="Cambria Math" panose="02040503050406030204" pitchFamily="18" charset="0"/>
                                </a:rPr>
                              </m:ctrlPr>
                            </m:dPr>
                            <m:e>
                              <m:r>
                                <a:rPr lang="en-GB" sz="2000" i="1">
                                  <a:solidFill>
                                    <a:srgbClr val="000000"/>
                                  </a:solidFill>
                                  <a:latin typeface="Cambria Math" panose="02040503050406030204" pitchFamily="18" charset="0"/>
                                </a:rPr>
                                <m:t>1</m:t>
                              </m:r>
                            </m:e>
                          </m:d>
                        </m:sup>
                      </m:sSup>
                      <m:d>
                        <m:dPr>
                          <m:ctrlPr>
                            <a:rPr lang="en-GB" sz="2000" i="1">
                              <a:solidFill>
                                <a:srgbClr val="000000"/>
                              </a:solidFill>
                              <a:latin typeface="Cambria Math" panose="02040503050406030204" pitchFamily="18" charset="0"/>
                            </a:rPr>
                          </m:ctrlPr>
                        </m:dPr>
                        <m:e>
                          <m:m>
                            <m:mPr>
                              <m:plcHide m:val="on"/>
                              <m:mcs>
                                <m:mc>
                                  <m:mcPr>
                                    <m:count m:val="2"/>
                                    <m:mcJc m:val="center"/>
                                  </m:mcPr>
                                </m:mc>
                              </m:mcs>
                              <m:ctrlPr>
                                <a:rPr lang="en-GB" sz="2000" i="1">
                                  <a:solidFill>
                                    <a:srgbClr val="000000"/>
                                  </a:solidFill>
                                  <a:latin typeface="Cambria Math" panose="02040503050406030204" pitchFamily="18" charset="0"/>
                                </a:rPr>
                              </m:ctrlPr>
                            </m:mPr>
                            <m:mr>
                              <m:e>
                                <m:r>
                                  <a:rPr lang="en-GB" sz="2000" i="1">
                                    <a:solidFill>
                                      <a:srgbClr val="000000"/>
                                    </a:solidFill>
                                    <a:latin typeface="Cambria Math" panose="02040503050406030204" pitchFamily="18" charset="0"/>
                                  </a:rPr>
                                  <m:t>0</m:t>
                                </m:r>
                              </m:e>
                              <m:e>
                                <m:sSub>
                                  <m:sSubPr>
                                    <m:ctrlPr>
                                      <a:rPr lang="en-GB" sz="2000" i="1">
                                        <a:solidFill>
                                          <a:srgbClr val="000000"/>
                                        </a:solidFill>
                                        <a:latin typeface="Cambria Math" panose="02040503050406030204" pitchFamily="18" charset="0"/>
                                      </a:rPr>
                                    </m:ctrlPr>
                                  </m:sSubPr>
                                  <m:e>
                                    <m:r>
                                      <a:rPr lang="en-GB" sz="2000" i="1">
                                        <a:solidFill>
                                          <a:srgbClr val="000000"/>
                                        </a:solidFill>
                                        <a:latin typeface="Cambria Math" panose="02040503050406030204" pitchFamily="18" charset="0"/>
                                      </a:rPr>
                                      <m:t>𝑚</m:t>
                                    </m:r>
                                  </m:e>
                                  <m:sub>
                                    <m:r>
                                      <a:rPr lang="en-GB" sz="2000" i="1">
                                        <a:solidFill>
                                          <a:srgbClr val="000000"/>
                                        </a:solidFill>
                                        <a:latin typeface="Cambria Math" panose="02040503050406030204" pitchFamily="18" charset="0"/>
                                      </a:rPr>
                                      <m:t>𝑥</m:t>
                                    </m:r>
                                  </m:sub>
                                </m:sSub>
                                <m:func>
                                  <m:funcPr>
                                    <m:ctrlPr>
                                      <a:rPr lang="en-GB" sz="2000" i="1">
                                        <a:solidFill>
                                          <a:srgbClr val="000000"/>
                                        </a:solidFill>
                                        <a:latin typeface="Cambria Math" panose="02040503050406030204" pitchFamily="18" charset="0"/>
                                      </a:rPr>
                                    </m:ctrlPr>
                                  </m:funcPr>
                                  <m:fName>
                                    <m:r>
                                      <m:rPr>
                                        <m:sty m:val="p"/>
                                      </m:rPr>
                                      <a:rPr lang="en-GB" sz="2000">
                                        <a:solidFill>
                                          <a:srgbClr val="000000"/>
                                        </a:solidFill>
                                        <a:latin typeface="Cambria Math" panose="02040503050406030204" pitchFamily="18" charset="0"/>
                                      </a:rPr>
                                      <m:t>cos</m:t>
                                    </m:r>
                                  </m:fName>
                                  <m:e>
                                    <m:r>
                                      <a:rPr lang="en-GB" sz="2000" i="1">
                                        <a:solidFill>
                                          <a:srgbClr val="000000"/>
                                        </a:solidFill>
                                        <a:latin typeface="Cambria Math" panose="02040503050406030204" pitchFamily="18" charset="0"/>
                                      </a:rPr>
                                      <m:t>𝜃</m:t>
                                    </m:r>
                                  </m:e>
                                </m:func>
                              </m:e>
                            </m:mr>
                            <m:mr>
                              <m:e>
                                <m:r>
                                  <a:rPr lang="en-GB" sz="2000" i="1" smtClean="0">
                                    <a:solidFill>
                                      <a:srgbClr val="000000"/>
                                    </a:solidFill>
                                    <a:latin typeface="Cambria Math" panose="02040503050406030204" pitchFamily="18" charset="0"/>
                                  </a:rPr>
                                  <m:t>−</m:t>
                                </m:r>
                                <m:sSub>
                                  <m:sSubPr>
                                    <m:ctrlPr>
                                      <a:rPr lang="en-GB" sz="2000" i="1">
                                        <a:solidFill>
                                          <a:srgbClr val="000000"/>
                                        </a:solidFill>
                                        <a:latin typeface="Cambria Math" panose="02040503050406030204" pitchFamily="18" charset="0"/>
                                      </a:rPr>
                                    </m:ctrlPr>
                                  </m:sSubPr>
                                  <m:e>
                                    <m:r>
                                      <a:rPr lang="en-GB" sz="2000" i="1">
                                        <a:solidFill>
                                          <a:srgbClr val="000000"/>
                                        </a:solidFill>
                                        <a:latin typeface="Cambria Math" panose="02040503050406030204" pitchFamily="18" charset="0"/>
                                      </a:rPr>
                                      <m:t>𝑚</m:t>
                                    </m:r>
                                  </m:e>
                                  <m:sub>
                                    <m:r>
                                      <a:rPr lang="en-GB" sz="2000" i="1">
                                        <a:solidFill>
                                          <a:srgbClr val="000000"/>
                                        </a:solidFill>
                                        <a:latin typeface="Cambria Math" panose="02040503050406030204" pitchFamily="18" charset="0"/>
                                      </a:rPr>
                                      <m:t>𝑥</m:t>
                                    </m:r>
                                  </m:sub>
                                </m:sSub>
                                <m:func>
                                  <m:funcPr>
                                    <m:ctrlPr>
                                      <a:rPr lang="en-GB" sz="2000" i="1">
                                        <a:solidFill>
                                          <a:srgbClr val="000000"/>
                                        </a:solidFill>
                                        <a:latin typeface="Cambria Math" panose="02040503050406030204" pitchFamily="18" charset="0"/>
                                      </a:rPr>
                                    </m:ctrlPr>
                                  </m:funcPr>
                                  <m:fName>
                                    <m:r>
                                      <m:rPr>
                                        <m:sty m:val="p"/>
                                      </m:rPr>
                                      <a:rPr lang="en-GB" sz="2000">
                                        <a:solidFill>
                                          <a:srgbClr val="000000"/>
                                        </a:solidFill>
                                        <a:latin typeface="Cambria Math" panose="02040503050406030204" pitchFamily="18" charset="0"/>
                                      </a:rPr>
                                      <m:t>cos</m:t>
                                    </m:r>
                                  </m:fName>
                                  <m:e>
                                    <m:r>
                                      <a:rPr lang="en-GB" sz="2000" i="1">
                                        <a:solidFill>
                                          <a:srgbClr val="000000"/>
                                        </a:solidFill>
                                        <a:latin typeface="Cambria Math" panose="02040503050406030204" pitchFamily="18" charset="0"/>
                                      </a:rPr>
                                      <m:t>𝜃</m:t>
                                    </m:r>
                                  </m:e>
                                </m:func>
                              </m:e>
                              <m:e>
                                <m:sSub>
                                  <m:sSubPr>
                                    <m:ctrlPr>
                                      <a:rPr lang="en-GB" sz="2000" i="1">
                                        <a:solidFill>
                                          <a:srgbClr val="000000"/>
                                        </a:solidFill>
                                        <a:latin typeface="Cambria Math" panose="02040503050406030204" pitchFamily="18" charset="0"/>
                                      </a:rPr>
                                    </m:ctrlPr>
                                  </m:sSubPr>
                                  <m:e>
                                    <m:r>
                                      <a:rPr lang="en-GB" sz="2000" i="1">
                                        <a:solidFill>
                                          <a:srgbClr val="000000"/>
                                        </a:solidFill>
                                        <a:latin typeface="Cambria Math" panose="02040503050406030204" pitchFamily="18" charset="0"/>
                                      </a:rPr>
                                      <m:t>𝑚</m:t>
                                    </m:r>
                                  </m:e>
                                  <m:sub>
                                    <m:r>
                                      <a:rPr lang="en-GB" sz="2000" i="1">
                                        <a:solidFill>
                                          <a:srgbClr val="000000"/>
                                        </a:solidFill>
                                        <a:latin typeface="Cambria Math" panose="02040503050406030204" pitchFamily="18" charset="0"/>
                                      </a:rPr>
                                      <m:t>𝑦</m:t>
                                    </m:r>
                                  </m:sub>
                                </m:sSub>
                                <m:func>
                                  <m:funcPr>
                                    <m:ctrlPr>
                                      <a:rPr lang="en-GB" sz="2000" i="1">
                                        <a:solidFill>
                                          <a:srgbClr val="000000"/>
                                        </a:solidFill>
                                        <a:latin typeface="Cambria Math" panose="02040503050406030204" pitchFamily="18" charset="0"/>
                                      </a:rPr>
                                    </m:ctrlPr>
                                  </m:funcPr>
                                  <m:fName>
                                    <m:r>
                                      <m:rPr>
                                        <m:sty m:val="p"/>
                                      </m:rPr>
                                      <a:rPr lang="en-GB" sz="2000">
                                        <a:solidFill>
                                          <a:srgbClr val="000000"/>
                                        </a:solidFill>
                                        <a:latin typeface="Cambria Math" panose="02040503050406030204" pitchFamily="18" charset="0"/>
                                      </a:rPr>
                                      <m:t>sin</m:t>
                                    </m:r>
                                  </m:fName>
                                  <m:e>
                                    <m:r>
                                      <a:rPr lang="en-GB" sz="2000" i="1">
                                        <a:solidFill>
                                          <a:srgbClr val="000000"/>
                                        </a:solidFill>
                                        <a:latin typeface="Cambria Math" panose="02040503050406030204" pitchFamily="18" charset="0"/>
                                      </a:rPr>
                                      <m:t>2</m:t>
                                    </m:r>
                                  </m:e>
                                </m:func>
                                <m:r>
                                  <a:rPr lang="en-GB" sz="2000" i="1">
                                    <a:solidFill>
                                      <a:srgbClr val="000000"/>
                                    </a:solidFill>
                                    <a:latin typeface="Cambria Math" panose="02040503050406030204" pitchFamily="18" charset="0"/>
                                  </a:rPr>
                                  <m:t>𝜃</m:t>
                                </m:r>
                              </m:e>
                            </m:mr>
                          </m:m>
                        </m:e>
                      </m:d>
                    </m:oMath>
                  </m:oMathPara>
                </a14:m>
                <a:br>
                  <a:rPr lang="en-GB" sz="2000" i="1" dirty="0">
                    <a:solidFill>
                      <a:srgbClr val="000000"/>
                    </a:solidFill>
                    <a:latin typeface="Cambria Math" panose="02040503050406030204" pitchFamily="18" charset="0"/>
                  </a:rPr>
                </a:br>
                <a:endParaRPr lang="en-GB" sz="2000" dirty="0"/>
              </a:p>
            </p:txBody>
          </p:sp>
        </mc:Choice>
        <mc:Fallback xmlns="">
          <p:sp>
            <p:nvSpPr>
              <p:cNvPr id="27652" name="Object 6">
                <a:extLst>
                  <a:ext uri="{FF2B5EF4-FFF2-40B4-BE49-F238E27FC236}">
                    <a16:creationId xmlns:a16="http://schemas.microsoft.com/office/drawing/2014/main" id="{1BF90745-F2AF-4DFD-838A-09ED8F300F0B}"/>
                  </a:ext>
                </a:extLst>
              </p:cNvPr>
              <p:cNvSpPr txBox="1">
                <a:spLocks noRot="1" noChangeAspect="1" noMove="1" noResize="1" noEditPoints="1" noAdjustHandles="1" noChangeArrowheads="1" noChangeShapeType="1" noTextEdit="1"/>
              </p:cNvSpPr>
              <p:nvPr/>
            </p:nvSpPr>
            <p:spPr bwMode="auto">
              <a:xfrm>
                <a:off x="723670" y="4242783"/>
                <a:ext cx="6169499" cy="846340"/>
              </a:xfrm>
              <a:prstGeom prst="rect">
                <a:avLst/>
              </a:prstGeom>
              <a:blipFill>
                <a:blip r:embed="rId2"/>
                <a:stretch>
                  <a:fillRect/>
                </a:stretch>
              </a:blipFill>
              <a:ln>
                <a:noFill/>
              </a:ln>
              <a:effectLst/>
            </p:spPr>
            <p:txBody>
              <a:bodyPr/>
              <a:lstStyle/>
              <a:p>
                <a:r>
                  <a:rPr lang="en-GB">
                    <a:noFill/>
                  </a:rPr>
                  <a:t> </a:t>
                </a:r>
              </a:p>
            </p:txBody>
          </p:sp>
        </mc:Fallback>
      </mc:AlternateContent>
      <p:sp>
        <p:nvSpPr>
          <p:cNvPr id="27653" name="Text Box 7">
            <a:extLst>
              <a:ext uri="{FF2B5EF4-FFF2-40B4-BE49-F238E27FC236}">
                <a16:creationId xmlns:a16="http://schemas.microsoft.com/office/drawing/2014/main" id="{87CF2833-70CD-45CC-90E2-0F81F26FE13D}"/>
              </a:ext>
            </a:extLst>
          </p:cNvPr>
          <p:cNvSpPr txBox="1">
            <a:spLocks noChangeArrowheads="1"/>
          </p:cNvSpPr>
          <p:nvPr/>
        </p:nvSpPr>
        <p:spPr bwMode="auto">
          <a:xfrm>
            <a:off x="243849" y="2909390"/>
            <a:ext cx="5464175"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b="1">
                <a:solidFill>
                  <a:schemeClr val="tx1"/>
                </a:solidFill>
                <a:latin typeface="Arial" panose="020B0604020202020204" pitchFamily="34" charset="0"/>
              </a:defRPr>
            </a:lvl1pPr>
            <a:lvl2pPr marL="742950" indent="-285750">
              <a:defRPr sz="2000" b="1">
                <a:solidFill>
                  <a:schemeClr val="tx1"/>
                </a:solidFill>
                <a:latin typeface="Arial" panose="020B0604020202020204" pitchFamily="34" charset="0"/>
              </a:defRPr>
            </a:lvl2pPr>
            <a:lvl3pPr marL="1143000" indent="-228600">
              <a:defRPr sz="2000" b="1">
                <a:solidFill>
                  <a:schemeClr val="tx1"/>
                </a:solidFill>
                <a:latin typeface="Arial" panose="020B0604020202020204" pitchFamily="34" charset="0"/>
              </a:defRPr>
            </a:lvl3pPr>
            <a:lvl4pPr marL="1600200" indent="-228600">
              <a:defRPr sz="2000" b="1">
                <a:solidFill>
                  <a:schemeClr val="tx1"/>
                </a:solidFill>
                <a:latin typeface="Arial" panose="020B0604020202020204" pitchFamily="34" charset="0"/>
              </a:defRPr>
            </a:lvl4pPr>
            <a:lvl5pPr marL="2057400" indent="-228600">
              <a:defRPr sz="2000" b="1">
                <a:solidFill>
                  <a:schemeClr val="tx1"/>
                </a:solidFill>
                <a:latin typeface="Arial" panose="020B0604020202020204" pitchFamily="34" charset="0"/>
              </a:defRPr>
            </a:lvl5pPr>
            <a:lvl6pPr marL="2514600" indent="-228600" algn="ctr" eaLnBrk="0" fontAlgn="base" hangingPunct="0">
              <a:spcBef>
                <a:spcPct val="50000"/>
              </a:spcBef>
              <a:spcAft>
                <a:spcPct val="0"/>
              </a:spcAft>
              <a:defRPr sz="2000" b="1">
                <a:solidFill>
                  <a:schemeClr val="tx1"/>
                </a:solidFill>
                <a:latin typeface="Arial" panose="020B0604020202020204" pitchFamily="34" charset="0"/>
              </a:defRPr>
            </a:lvl6pPr>
            <a:lvl7pPr marL="2971800" indent="-228600" algn="ctr" eaLnBrk="0" fontAlgn="base" hangingPunct="0">
              <a:spcBef>
                <a:spcPct val="50000"/>
              </a:spcBef>
              <a:spcAft>
                <a:spcPct val="0"/>
              </a:spcAft>
              <a:defRPr sz="2000" b="1">
                <a:solidFill>
                  <a:schemeClr val="tx1"/>
                </a:solidFill>
                <a:latin typeface="Arial" panose="020B0604020202020204" pitchFamily="34" charset="0"/>
              </a:defRPr>
            </a:lvl7pPr>
            <a:lvl8pPr marL="3429000" indent="-228600" algn="ctr" eaLnBrk="0" fontAlgn="base" hangingPunct="0">
              <a:spcBef>
                <a:spcPct val="50000"/>
              </a:spcBef>
              <a:spcAft>
                <a:spcPct val="0"/>
              </a:spcAft>
              <a:defRPr sz="2000" b="1">
                <a:solidFill>
                  <a:schemeClr val="tx1"/>
                </a:solidFill>
                <a:latin typeface="Arial" panose="020B0604020202020204" pitchFamily="34" charset="0"/>
              </a:defRPr>
            </a:lvl8pPr>
            <a:lvl9pPr marL="3886200" indent="-228600" algn="ctr" eaLnBrk="0" fontAlgn="base" hangingPunct="0">
              <a:spcBef>
                <a:spcPct val="50000"/>
              </a:spcBef>
              <a:spcAft>
                <a:spcPct val="0"/>
              </a:spcAft>
              <a:defRPr sz="2000" b="1">
                <a:solidFill>
                  <a:schemeClr val="tx1"/>
                </a:solidFill>
                <a:latin typeface="Arial" panose="020B0604020202020204" pitchFamily="34" charset="0"/>
              </a:defRPr>
            </a:lvl9pPr>
          </a:lstStyle>
          <a:p>
            <a:r>
              <a:rPr lang="en-US" altLang="en-US" b="0" dirty="0">
                <a:latin typeface="+mn-lt"/>
              </a:rPr>
              <a:t>Reformulate the scattering vector into a  2x2 matrix with the polarization being either parallel (</a:t>
            </a:r>
            <a:r>
              <a:rPr lang="en-US" altLang="en-US" b="0" dirty="0">
                <a:latin typeface="Symbol" panose="05050102010706020507" pitchFamily="18" charset="2"/>
              </a:rPr>
              <a:t>s</a:t>
            </a:r>
            <a:r>
              <a:rPr lang="en-US" altLang="en-US" b="0" dirty="0">
                <a:latin typeface="+mn-lt"/>
              </a:rPr>
              <a:t>) or perpendicular (</a:t>
            </a:r>
            <a:r>
              <a:rPr lang="en-US" altLang="en-US" b="0" dirty="0">
                <a:latin typeface="Symbol" panose="05050102010706020507" pitchFamily="18" charset="2"/>
              </a:rPr>
              <a:t>p</a:t>
            </a:r>
            <a:r>
              <a:rPr lang="en-US" altLang="en-US" b="0" dirty="0">
                <a:latin typeface="+mn-lt"/>
              </a:rPr>
              <a:t>) to the scattering plane:</a:t>
            </a:r>
          </a:p>
        </p:txBody>
      </p:sp>
      <p:graphicFrame>
        <p:nvGraphicFramePr>
          <p:cNvPr id="27654" name="Object 8">
            <a:extLst>
              <a:ext uri="{FF2B5EF4-FFF2-40B4-BE49-F238E27FC236}">
                <a16:creationId xmlns:a16="http://schemas.microsoft.com/office/drawing/2014/main" id="{342B5031-70D9-4077-AA39-B316763F5140}"/>
              </a:ext>
            </a:extLst>
          </p:cNvPr>
          <p:cNvGraphicFramePr>
            <a:graphicFrameLocks noChangeAspect="1"/>
          </p:cNvGraphicFramePr>
          <p:nvPr>
            <p:extLst>
              <p:ext uri="{D42A27DB-BD31-4B8C-83A1-F6EECF244321}">
                <p14:modId xmlns:p14="http://schemas.microsoft.com/office/powerpoint/2010/main" val="1598913293"/>
              </p:ext>
            </p:extLst>
          </p:nvPr>
        </p:nvGraphicFramePr>
        <p:xfrm>
          <a:off x="5708650" y="3055937"/>
          <a:ext cx="2527115" cy="803827"/>
        </p:xfrm>
        <a:graphic>
          <a:graphicData uri="http://schemas.openxmlformats.org/presentationml/2006/ole">
            <mc:AlternateContent xmlns:mc="http://schemas.openxmlformats.org/markup-compatibility/2006">
              <mc:Choice xmlns:v="urn:schemas-microsoft-com:vml" Requires="v">
                <p:oleObj name="Equation" r:id="rId3" imgW="1435100" imgH="457200" progId="Equation.3">
                  <p:embed/>
                </p:oleObj>
              </mc:Choice>
              <mc:Fallback>
                <p:oleObj name="Equation" r:id="rId3" imgW="1435100" imgH="457200" progId="Equation.3">
                  <p:embed/>
                  <p:pic>
                    <p:nvPicPr>
                      <p:cNvPr id="27654" name="Object 8">
                        <a:extLst>
                          <a:ext uri="{FF2B5EF4-FFF2-40B4-BE49-F238E27FC236}">
                            <a16:creationId xmlns:a16="http://schemas.microsoft.com/office/drawing/2014/main" id="{342B5031-70D9-4077-AA39-B316763F51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8650" y="3055937"/>
                        <a:ext cx="2527115" cy="803827"/>
                      </a:xfrm>
                      <a:prstGeom prst="rect">
                        <a:avLst/>
                      </a:prstGeom>
                      <a:noFill/>
                      <a:ln>
                        <a:noFill/>
                      </a:ln>
                      <a:effectLst/>
                    </p:spPr>
                  </p:pic>
                </p:oleObj>
              </mc:Fallback>
            </mc:AlternateContent>
          </a:graphicData>
        </a:graphic>
      </p:graphicFrame>
      <p:grpSp>
        <p:nvGrpSpPr>
          <p:cNvPr id="27655" name="Group 12">
            <a:extLst>
              <a:ext uri="{FF2B5EF4-FFF2-40B4-BE49-F238E27FC236}">
                <a16:creationId xmlns:a16="http://schemas.microsoft.com/office/drawing/2014/main" id="{01CE5A40-7D8C-4A18-968F-744894050F1E}"/>
              </a:ext>
            </a:extLst>
          </p:cNvPr>
          <p:cNvGrpSpPr>
            <a:grpSpLocks/>
          </p:cNvGrpSpPr>
          <p:nvPr/>
        </p:nvGrpSpPr>
        <p:grpSpPr bwMode="auto">
          <a:xfrm>
            <a:off x="7876242" y="1174346"/>
            <a:ext cx="4048857" cy="1823890"/>
            <a:chOff x="1326" y="757"/>
            <a:chExt cx="2791" cy="1251"/>
          </a:xfrm>
        </p:grpSpPr>
        <p:pic>
          <p:nvPicPr>
            <p:cNvPr id="27657" name="Picture 10">
              <a:extLst>
                <a:ext uri="{FF2B5EF4-FFF2-40B4-BE49-F238E27FC236}">
                  <a16:creationId xmlns:a16="http://schemas.microsoft.com/office/drawing/2014/main" id="{DB00B67D-8CC9-4ACE-A383-9DC870807E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6" y="757"/>
              <a:ext cx="2791" cy="1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8" name="Rectangle 11">
              <a:extLst>
                <a:ext uri="{FF2B5EF4-FFF2-40B4-BE49-F238E27FC236}">
                  <a16:creationId xmlns:a16="http://schemas.microsoft.com/office/drawing/2014/main" id="{A1E15516-8174-4C64-9A35-6B933BD16D12}"/>
                </a:ext>
              </a:extLst>
            </p:cNvPr>
            <p:cNvSpPr>
              <a:spLocks noChangeArrowheads="1"/>
            </p:cNvSpPr>
            <p:nvPr/>
          </p:nvSpPr>
          <p:spPr bwMode="auto">
            <a:xfrm>
              <a:off x="2791" y="1001"/>
              <a:ext cx="205" cy="250"/>
            </a:xfrm>
            <a:prstGeom prst="rect">
              <a:avLst/>
            </a:prstGeom>
            <a:solidFill>
              <a:schemeClr val="bg1"/>
            </a:solidFill>
            <a:ln>
              <a:noFill/>
            </a:ln>
            <a:effectLst/>
            <a:extLs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000" b="1">
                  <a:solidFill>
                    <a:schemeClr val="tx1"/>
                  </a:solidFill>
                  <a:latin typeface="Arial" panose="020B0604020202020204" pitchFamily="34" charset="0"/>
                </a:defRPr>
              </a:lvl1pPr>
              <a:lvl2pPr marL="742950" indent="-285750">
                <a:defRPr sz="2000" b="1">
                  <a:solidFill>
                    <a:schemeClr val="tx1"/>
                  </a:solidFill>
                  <a:latin typeface="Arial" panose="020B0604020202020204" pitchFamily="34" charset="0"/>
                </a:defRPr>
              </a:lvl2pPr>
              <a:lvl3pPr marL="1143000" indent="-228600">
                <a:defRPr sz="2000" b="1">
                  <a:solidFill>
                    <a:schemeClr val="tx1"/>
                  </a:solidFill>
                  <a:latin typeface="Arial" panose="020B0604020202020204" pitchFamily="34" charset="0"/>
                </a:defRPr>
              </a:lvl3pPr>
              <a:lvl4pPr marL="1600200" indent="-228600">
                <a:defRPr sz="2000" b="1">
                  <a:solidFill>
                    <a:schemeClr val="tx1"/>
                  </a:solidFill>
                  <a:latin typeface="Arial" panose="020B0604020202020204" pitchFamily="34" charset="0"/>
                </a:defRPr>
              </a:lvl4pPr>
              <a:lvl5pPr marL="2057400" indent="-228600">
                <a:defRPr sz="2000" b="1">
                  <a:solidFill>
                    <a:schemeClr val="tx1"/>
                  </a:solidFill>
                  <a:latin typeface="Arial" panose="020B0604020202020204" pitchFamily="34" charset="0"/>
                </a:defRPr>
              </a:lvl5pPr>
              <a:lvl6pPr marL="2514600" indent="-228600" algn="ctr" eaLnBrk="0" fontAlgn="base" hangingPunct="0">
                <a:spcBef>
                  <a:spcPct val="50000"/>
                </a:spcBef>
                <a:spcAft>
                  <a:spcPct val="0"/>
                </a:spcAft>
                <a:defRPr sz="2000" b="1">
                  <a:solidFill>
                    <a:schemeClr val="tx1"/>
                  </a:solidFill>
                  <a:latin typeface="Arial" panose="020B0604020202020204" pitchFamily="34" charset="0"/>
                </a:defRPr>
              </a:lvl6pPr>
              <a:lvl7pPr marL="2971800" indent="-228600" algn="ctr" eaLnBrk="0" fontAlgn="base" hangingPunct="0">
                <a:spcBef>
                  <a:spcPct val="50000"/>
                </a:spcBef>
                <a:spcAft>
                  <a:spcPct val="0"/>
                </a:spcAft>
                <a:defRPr sz="2000" b="1">
                  <a:solidFill>
                    <a:schemeClr val="tx1"/>
                  </a:solidFill>
                  <a:latin typeface="Arial" panose="020B0604020202020204" pitchFamily="34" charset="0"/>
                </a:defRPr>
              </a:lvl7pPr>
              <a:lvl8pPr marL="3429000" indent="-228600" algn="ctr" eaLnBrk="0" fontAlgn="base" hangingPunct="0">
                <a:spcBef>
                  <a:spcPct val="50000"/>
                </a:spcBef>
                <a:spcAft>
                  <a:spcPct val="0"/>
                </a:spcAft>
                <a:defRPr sz="2000" b="1">
                  <a:solidFill>
                    <a:schemeClr val="tx1"/>
                  </a:solidFill>
                  <a:latin typeface="Arial" panose="020B0604020202020204" pitchFamily="34" charset="0"/>
                </a:defRPr>
              </a:lvl8pPr>
              <a:lvl9pPr marL="3886200" indent="-228600" algn="ctr" eaLnBrk="0" fontAlgn="base" hangingPunct="0">
                <a:spcBef>
                  <a:spcPct val="50000"/>
                </a:spcBef>
                <a:spcAft>
                  <a:spcPct val="0"/>
                </a:spcAft>
                <a:defRPr sz="2000" b="1">
                  <a:solidFill>
                    <a:schemeClr val="tx1"/>
                  </a:solidFill>
                  <a:latin typeface="Arial" panose="020B0604020202020204" pitchFamily="34" charset="0"/>
                </a:defRPr>
              </a:lvl9pPr>
            </a:lstStyle>
            <a:p>
              <a:r>
                <a:rPr lang="en-US" altLang="en-US" b="0"/>
                <a:t>q</a:t>
              </a:r>
            </a:p>
          </p:txBody>
        </p:sp>
      </p:grpSp>
      <p:graphicFrame>
        <p:nvGraphicFramePr>
          <p:cNvPr id="11" name="Object 7">
            <a:extLst>
              <a:ext uri="{FF2B5EF4-FFF2-40B4-BE49-F238E27FC236}">
                <a16:creationId xmlns:a16="http://schemas.microsoft.com/office/drawing/2014/main" id="{92346816-DECD-4B6D-B962-E3EB32C2C859}"/>
              </a:ext>
            </a:extLst>
          </p:cNvPr>
          <p:cNvGraphicFramePr>
            <a:graphicFrameLocks noChangeAspect="1"/>
          </p:cNvGraphicFramePr>
          <p:nvPr>
            <p:extLst>
              <p:ext uri="{D42A27DB-BD31-4B8C-83A1-F6EECF244321}">
                <p14:modId xmlns:p14="http://schemas.microsoft.com/office/powerpoint/2010/main" val="1971111199"/>
              </p:ext>
            </p:extLst>
          </p:nvPr>
        </p:nvGraphicFramePr>
        <p:xfrm>
          <a:off x="1187869" y="2091966"/>
          <a:ext cx="5062159" cy="708614"/>
        </p:xfrm>
        <a:graphic>
          <a:graphicData uri="http://schemas.openxmlformats.org/presentationml/2006/ole">
            <mc:AlternateContent xmlns:mc="http://schemas.openxmlformats.org/markup-compatibility/2006">
              <mc:Choice xmlns:v="urn:schemas-microsoft-com:vml" Requires="v">
                <p:oleObj name="Equation" r:id="rId6" imgW="1815840" imgH="253800" progId="Equation.DSMT4">
                  <p:embed/>
                </p:oleObj>
              </mc:Choice>
              <mc:Fallback>
                <p:oleObj name="Equation" r:id="rId6" imgW="1815840" imgH="253800" progId="Equation.DSMT4">
                  <p:embed/>
                  <p:pic>
                    <p:nvPicPr>
                      <p:cNvPr id="29699" name="Object 7">
                        <a:extLst>
                          <a:ext uri="{FF2B5EF4-FFF2-40B4-BE49-F238E27FC236}">
                            <a16:creationId xmlns:a16="http://schemas.microsoft.com/office/drawing/2014/main" id="{6C052247-5B51-45CA-AB63-824FADE03B46}"/>
                          </a:ext>
                        </a:extLst>
                      </p:cNvPr>
                      <p:cNvPicPr>
                        <a:picLocks noChangeAspect="1" noChangeArrowheads="1"/>
                      </p:cNvPicPr>
                      <p:nvPr/>
                    </p:nvPicPr>
                    <p:blipFill>
                      <a:blip r:embed="rId7"/>
                      <a:srcRect/>
                      <a:stretch>
                        <a:fillRect/>
                      </a:stretch>
                    </p:blipFill>
                    <p:spPr bwMode="auto">
                      <a:xfrm>
                        <a:off x="1187869" y="2091966"/>
                        <a:ext cx="5062159" cy="708614"/>
                      </a:xfrm>
                      <a:prstGeom prst="rect">
                        <a:avLst/>
                      </a:prstGeom>
                      <a:noFill/>
                      <a:ln>
                        <a:noFill/>
                      </a:ln>
                      <a:effectLst/>
                    </p:spPr>
                  </p:pic>
                </p:oleObj>
              </mc:Fallback>
            </mc:AlternateContent>
          </a:graphicData>
        </a:graphic>
      </p:graphicFrame>
      <p:graphicFrame>
        <p:nvGraphicFramePr>
          <p:cNvPr id="12" name="Object 9">
            <a:extLst>
              <a:ext uri="{FF2B5EF4-FFF2-40B4-BE49-F238E27FC236}">
                <a16:creationId xmlns:a16="http://schemas.microsoft.com/office/drawing/2014/main" id="{4CF74607-0B1C-408B-9756-44EA10F34C0C}"/>
              </a:ext>
            </a:extLst>
          </p:cNvPr>
          <p:cNvGraphicFramePr>
            <a:graphicFrameLocks noChangeAspect="1"/>
          </p:cNvGraphicFramePr>
          <p:nvPr>
            <p:extLst>
              <p:ext uri="{D42A27DB-BD31-4B8C-83A1-F6EECF244321}">
                <p14:modId xmlns:p14="http://schemas.microsoft.com/office/powerpoint/2010/main" val="1611722909"/>
              </p:ext>
            </p:extLst>
          </p:nvPr>
        </p:nvGraphicFramePr>
        <p:xfrm>
          <a:off x="8712721" y="293290"/>
          <a:ext cx="2375901" cy="775492"/>
        </p:xfrm>
        <a:graphic>
          <a:graphicData uri="http://schemas.openxmlformats.org/presentationml/2006/ole">
            <mc:AlternateContent xmlns:mc="http://schemas.openxmlformats.org/markup-compatibility/2006">
              <mc:Choice xmlns:v="urn:schemas-microsoft-com:vml" Requires="v">
                <p:oleObj name="Equation" r:id="rId8" imgW="1282700" imgH="419100" progId="Equation.3">
                  <p:embed/>
                </p:oleObj>
              </mc:Choice>
              <mc:Fallback>
                <p:oleObj name="Equation" r:id="rId8" imgW="1282700" imgH="419100" progId="Equation.3">
                  <p:embed/>
                  <p:pic>
                    <p:nvPicPr>
                      <p:cNvPr id="29700" name="Object 9">
                        <a:extLst>
                          <a:ext uri="{FF2B5EF4-FFF2-40B4-BE49-F238E27FC236}">
                            <a16:creationId xmlns:a16="http://schemas.microsoft.com/office/drawing/2014/main" id="{81A535E8-187C-4D90-AE13-65571EAE757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12721" y="293290"/>
                        <a:ext cx="2375901" cy="775492"/>
                      </a:xfrm>
                      <a:prstGeom prst="rect">
                        <a:avLst/>
                      </a:prstGeom>
                      <a:noFill/>
                      <a:ln>
                        <a:noFill/>
                      </a:ln>
                      <a:effectLst/>
                    </p:spPr>
                  </p:pic>
                </p:oleObj>
              </mc:Fallback>
            </mc:AlternateContent>
          </a:graphicData>
        </a:graphic>
      </p:graphicFrame>
      <p:graphicFrame>
        <p:nvGraphicFramePr>
          <p:cNvPr id="13" name="Object 11">
            <a:extLst>
              <a:ext uri="{FF2B5EF4-FFF2-40B4-BE49-F238E27FC236}">
                <a16:creationId xmlns:a16="http://schemas.microsoft.com/office/drawing/2014/main" id="{DF91D57F-0BC1-4ACC-8219-284E105FF9A5}"/>
              </a:ext>
            </a:extLst>
          </p:cNvPr>
          <p:cNvGraphicFramePr>
            <a:graphicFrameLocks noChangeAspect="1"/>
          </p:cNvGraphicFramePr>
          <p:nvPr>
            <p:extLst>
              <p:ext uri="{D42A27DB-BD31-4B8C-83A1-F6EECF244321}">
                <p14:modId xmlns:p14="http://schemas.microsoft.com/office/powerpoint/2010/main" val="1260128019"/>
              </p:ext>
            </p:extLst>
          </p:nvPr>
        </p:nvGraphicFramePr>
        <p:xfrm>
          <a:off x="5617981" y="5799534"/>
          <a:ext cx="5671176" cy="549260"/>
        </p:xfrm>
        <a:graphic>
          <a:graphicData uri="http://schemas.openxmlformats.org/presentationml/2006/ole">
            <mc:AlternateContent xmlns:mc="http://schemas.openxmlformats.org/markup-compatibility/2006">
              <mc:Choice xmlns:v="urn:schemas-microsoft-com:vml" Requires="v">
                <p:oleObj name="Equation" r:id="rId10" imgW="3009600" imgH="291960" progId="Equation.DSMT4">
                  <p:embed/>
                </p:oleObj>
              </mc:Choice>
              <mc:Fallback>
                <p:oleObj name="Equation" r:id="rId10" imgW="3009600" imgH="291960" progId="Equation.DSMT4">
                  <p:embed/>
                  <p:pic>
                    <p:nvPicPr>
                      <p:cNvPr id="29702" name="Object 11">
                        <a:extLst>
                          <a:ext uri="{FF2B5EF4-FFF2-40B4-BE49-F238E27FC236}">
                            <a16:creationId xmlns:a16="http://schemas.microsoft.com/office/drawing/2014/main" id="{3DE06C6B-2F75-4433-B560-B12D1A2F2677}"/>
                          </a:ext>
                        </a:extLst>
                      </p:cNvPr>
                      <p:cNvPicPr>
                        <a:picLocks noChangeAspect="1" noChangeArrowheads="1"/>
                      </p:cNvPicPr>
                      <p:nvPr/>
                    </p:nvPicPr>
                    <p:blipFill>
                      <a:blip r:embed="rId11"/>
                      <a:srcRect/>
                      <a:stretch>
                        <a:fillRect/>
                      </a:stretch>
                    </p:blipFill>
                    <p:spPr bwMode="auto">
                      <a:xfrm>
                        <a:off x="5617981" y="5799534"/>
                        <a:ext cx="5671176" cy="549260"/>
                      </a:xfrm>
                      <a:prstGeom prst="rect">
                        <a:avLst/>
                      </a:prstGeom>
                      <a:noFill/>
                      <a:ln>
                        <a:noFill/>
                      </a:ln>
                      <a:effectLst/>
                    </p:spPr>
                  </p:pic>
                </p:oleObj>
              </mc:Fallback>
            </mc:AlternateContent>
          </a:graphicData>
        </a:graphic>
      </p:graphicFrame>
      <p:sp>
        <p:nvSpPr>
          <p:cNvPr id="14" name="Text Box 14">
            <a:extLst>
              <a:ext uri="{FF2B5EF4-FFF2-40B4-BE49-F238E27FC236}">
                <a16:creationId xmlns:a16="http://schemas.microsoft.com/office/drawing/2014/main" id="{D9E8ACE7-E6E3-4EC2-8236-D82CD62281F1}"/>
              </a:ext>
            </a:extLst>
          </p:cNvPr>
          <p:cNvSpPr txBox="1">
            <a:spLocks noChangeArrowheads="1"/>
          </p:cNvSpPr>
          <p:nvPr/>
        </p:nvSpPr>
        <p:spPr bwMode="auto">
          <a:xfrm>
            <a:off x="398594" y="5286779"/>
            <a:ext cx="8054975" cy="7694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b="1">
                <a:solidFill>
                  <a:schemeClr val="tx1"/>
                </a:solidFill>
                <a:latin typeface="Arial" panose="020B0604020202020204" pitchFamily="34" charset="0"/>
              </a:defRPr>
            </a:lvl1pPr>
            <a:lvl2pPr marL="742950" indent="-285750">
              <a:defRPr sz="2000" b="1">
                <a:solidFill>
                  <a:schemeClr val="tx1"/>
                </a:solidFill>
                <a:latin typeface="Arial" panose="020B0604020202020204" pitchFamily="34" charset="0"/>
              </a:defRPr>
            </a:lvl2pPr>
            <a:lvl3pPr marL="1143000" indent="-228600">
              <a:defRPr sz="2000" b="1">
                <a:solidFill>
                  <a:schemeClr val="tx1"/>
                </a:solidFill>
                <a:latin typeface="Arial" panose="020B0604020202020204" pitchFamily="34" charset="0"/>
              </a:defRPr>
            </a:lvl3pPr>
            <a:lvl4pPr marL="1600200" indent="-228600">
              <a:defRPr sz="2000" b="1">
                <a:solidFill>
                  <a:schemeClr val="tx1"/>
                </a:solidFill>
                <a:latin typeface="Arial" panose="020B0604020202020204" pitchFamily="34" charset="0"/>
              </a:defRPr>
            </a:lvl4pPr>
            <a:lvl5pPr marL="2057400" indent="-228600">
              <a:defRPr sz="2000" b="1">
                <a:solidFill>
                  <a:schemeClr val="tx1"/>
                </a:solidFill>
                <a:latin typeface="Arial" panose="020B0604020202020204" pitchFamily="34" charset="0"/>
              </a:defRPr>
            </a:lvl5pPr>
            <a:lvl6pPr marL="2514600" indent="-228600" algn="ctr" eaLnBrk="0" fontAlgn="base" hangingPunct="0">
              <a:spcBef>
                <a:spcPct val="50000"/>
              </a:spcBef>
              <a:spcAft>
                <a:spcPct val="0"/>
              </a:spcAft>
              <a:defRPr sz="2000" b="1">
                <a:solidFill>
                  <a:schemeClr val="tx1"/>
                </a:solidFill>
                <a:latin typeface="Arial" panose="020B0604020202020204" pitchFamily="34" charset="0"/>
              </a:defRPr>
            </a:lvl6pPr>
            <a:lvl7pPr marL="2971800" indent="-228600" algn="ctr" eaLnBrk="0" fontAlgn="base" hangingPunct="0">
              <a:spcBef>
                <a:spcPct val="50000"/>
              </a:spcBef>
              <a:spcAft>
                <a:spcPct val="0"/>
              </a:spcAft>
              <a:defRPr sz="2000" b="1">
                <a:solidFill>
                  <a:schemeClr val="tx1"/>
                </a:solidFill>
                <a:latin typeface="Arial" panose="020B0604020202020204" pitchFamily="34" charset="0"/>
              </a:defRPr>
            </a:lvl7pPr>
            <a:lvl8pPr marL="3429000" indent="-228600" algn="ctr" eaLnBrk="0" fontAlgn="base" hangingPunct="0">
              <a:spcBef>
                <a:spcPct val="50000"/>
              </a:spcBef>
              <a:spcAft>
                <a:spcPct val="0"/>
              </a:spcAft>
              <a:defRPr sz="2000" b="1">
                <a:solidFill>
                  <a:schemeClr val="tx1"/>
                </a:solidFill>
                <a:latin typeface="Arial" panose="020B0604020202020204" pitchFamily="34" charset="0"/>
              </a:defRPr>
            </a:lvl8pPr>
            <a:lvl9pPr marL="3886200" indent="-228600" algn="ctr" eaLnBrk="0" fontAlgn="base" hangingPunct="0">
              <a:spcBef>
                <a:spcPct val="50000"/>
              </a:spcBef>
              <a:spcAft>
                <a:spcPct val="0"/>
              </a:spcAft>
              <a:defRPr sz="2000" b="1">
                <a:solidFill>
                  <a:schemeClr val="tx1"/>
                </a:solidFill>
                <a:latin typeface="Arial" panose="020B0604020202020204" pitchFamily="34" charset="0"/>
              </a:defRPr>
            </a:lvl9pPr>
          </a:lstStyle>
          <a:p>
            <a:r>
              <a:rPr lang="en-GB" altLang="en-US" sz="2200" dirty="0">
                <a:solidFill>
                  <a:schemeClr val="tx2"/>
                </a:solidFill>
                <a:latin typeface="+mn-lt"/>
              </a:rPr>
              <a:t>Extract magnetic information by reversing beam helicity or magnetic moment</a:t>
            </a:r>
          </a:p>
        </p:txBody>
      </p:sp>
      <p:sp>
        <p:nvSpPr>
          <p:cNvPr id="4" name="TextBox 3">
            <a:extLst>
              <a:ext uri="{FF2B5EF4-FFF2-40B4-BE49-F238E27FC236}">
                <a16:creationId xmlns:a16="http://schemas.microsoft.com/office/drawing/2014/main" id="{343F757C-8D6E-4B4D-9803-F6E945998F3F}"/>
              </a:ext>
            </a:extLst>
          </p:cNvPr>
          <p:cNvSpPr txBox="1"/>
          <p:nvPr/>
        </p:nvSpPr>
        <p:spPr>
          <a:xfrm>
            <a:off x="149549" y="1172625"/>
            <a:ext cx="6074123" cy="1015663"/>
          </a:xfrm>
          <a:prstGeom prst="rect">
            <a:avLst/>
          </a:prstGeom>
          <a:noFill/>
        </p:spPr>
        <p:txBody>
          <a:bodyPr wrap="square" rtlCol="0">
            <a:spAutoFit/>
          </a:bodyPr>
          <a:lstStyle/>
          <a:p>
            <a:r>
              <a:rPr lang="en-GB" sz="2000" dirty="0"/>
              <a:t>Using circular polarisation (ignoring linear polarisation) and assuming in-plane magnetisation simplifies the scattering factors: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10235" y="3996777"/>
            <a:ext cx="11054470" cy="2462213"/>
          </a:xfrm>
          <a:prstGeom prst="rect">
            <a:avLst/>
          </a:prstGeom>
          <a:noFill/>
        </p:spPr>
        <p:txBody>
          <a:bodyPr wrap="square" rtlCol="0">
            <a:spAutoFit/>
          </a:bodyPr>
          <a:lstStyle/>
          <a:p>
            <a:r>
              <a:rPr lang="en-GB" sz="2200" dirty="0"/>
              <a:t>But on </a:t>
            </a:r>
            <a:r>
              <a:rPr lang="en-GB" sz="2200" dirty="0">
                <a:solidFill>
                  <a:srgbClr val="C00000"/>
                </a:solidFill>
              </a:rPr>
              <a:t>resonance</a:t>
            </a:r>
            <a:r>
              <a:rPr lang="en-GB" sz="2200" dirty="0"/>
              <a:t> the scattering becomes sensitive to both the structural and magnetic profiles of the </a:t>
            </a:r>
            <a:r>
              <a:rPr lang="en-GB" sz="2200" dirty="0">
                <a:solidFill>
                  <a:srgbClr val="C00000"/>
                </a:solidFill>
              </a:rPr>
              <a:t>element under consideration</a:t>
            </a:r>
            <a:r>
              <a:rPr lang="en-GB" sz="2200" dirty="0"/>
              <a:t>. </a:t>
            </a:r>
          </a:p>
          <a:p>
            <a:endParaRPr lang="en-GB" sz="2200" dirty="0"/>
          </a:p>
          <a:p>
            <a:endParaRPr lang="en-GB" sz="2200" dirty="0"/>
          </a:p>
          <a:p>
            <a:endParaRPr lang="en-GB" sz="2200" dirty="0"/>
          </a:p>
          <a:p>
            <a:endParaRPr lang="en-GB" sz="2200" dirty="0"/>
          </a:p>
          <a:p>
            <a:pPr algn="l"/>
            <a:r>
              <a:rPr lang="en-GB" sz="2200" dirty="0"/>
              <a:t>Extract magnetic signal through the flipping ratio:</a:t>
            </a:r>
          </a:p>
        </p:txBody>
      </p:sp>
      <p:pic>
        <p:nvPicPr>
          <p:cNvPr id="5" name="Picture 3" descr="reflec1"/>
          <p:cNvPicPr>
            <a:picLocks noChangeAspect="1" noChangeArrowheads="1"/>
          </p:cNvPicPr>
          <p:nvPr/>
        </p:nvPicPr>
        <p:blipFill>
          <a:blip r:embed="rId3" cstate="print"/>
          <a:srcRect l="-2510" t="-5652" r="-2510" b="-5652"/>
          <a:stretch>
            <a:fillRect/>
          </a:stretch>
        </p:blipFill>
        <p:spPr bwMode="auto">
          <a:xfrm>
            <a:off x="1703388" y="1481139"/>
            <a:ext cx="5294312" cy="2351087"/>
          </a:xfrm>
          <a:prstGeom prst="rect">
            <a:avLst/>
          </a:prstGeom>
          <a:noFill/>
          <a:ln w="9525">
            <a:noFill/>
            <a:miter lim="800000"/>
            <a:headEnd/>
            <a:tailEnd/>
          </a:ln>
        </p:spPr>
      </p:pic>
      <p:sp>
        <p:nvSpPr>
          <p:cNvPr id="349194" name="TextBox 5"/>
          <p:cNvSpPr txBox="1">
            <a:spLocks noChangeArrowheads="1"/>
          </p:cNvSpPr>
          <p:nvPr/>
        </p:nvSpPr>
        <p:spPr bwMode="auto">
          <a:xfrm>
            <a:off x="6505937" y="2603500"/>
            <a:ext cx="385041" cy="369332"/>
          </a:xfrm>
          <a:prstGeom prst="rect">
            <a:avLst/>
          </a:prstGeom>
          <a:noFill/>
          <a:ln w="9525">
            <a:noFill/>
            <a:miter lim="800000"/>
            <a:headEnd/>
            <a:tailEnd/>
          </a:ln>
        </p:spPr>
        <p:txBody>
          <a:bodyPr wrap="none">
            <a:spAutoFit/>
          </a:bodyPr>
          <a:lstStyle/>
          <a:p>
            <a:pPr algn="ctr" eaLnBrk="0" hangingPunct="0">
              <a:spcBef>
                <a:spcPct val="50000"/>
              </a:spcBef>
            </a:pPr>
            <a:r>
              <a:rPr lang="en-GB" dirty="0"/>
              <a:t>n</a:t>
            </a:r>
            <a:r>
              <a:rPr lang="en-GB" baseline="-25000" dirty="0"/>
              <a:t>2</a:t>
            </a:r>
          </a:p>
        </p:txBody>
      </p:sp>
      <p:sp>
        <p:nvSpPr>
          <p:cNvPr id="349195" name="TextBox 6"/>
          <p:cNvSpPr txBox="1">
            <a:spLocks noChangeArrowheads="1"/>
          </p:cNvSpPr>
          <p:nvPr/>
        </p:nvSpPr>
        <p:spPr bwMode="auto">
          <a:xfrm>
            <a:off x="6499587" y="3194050"/>
            <a:ext cx="385041" cy="369332"/>
          </a:xfrm>
          <a:prstGeom prst="rect">
            <a:avLst/>
          </a:prstGeom>
          <a:noFill/>
          <a:ln w="9525">
            <a:noFill/>
            <a:miter lim="800000"/>
            <a:headEnd/>
            <a:tailEnd/>
          </a:ln>
        </p:spPr>
        <p:txBody>
          <a:bodyPr wrap="none">
            <a:spAutoFit/>
          </a:bodyPr>
          <a:lstStyle/>
          <a:p>
            <a:pPr algn="ctr" eaLnBrk="0" hangingPunct="0">
              <a:spcBef>
                <a:spcPct val="50000"/>
              </a:spcBef>
            </a:pPr>
            <a:r>
              <a:rPr lang="en-GB"/>
              <a:t>n</a:t>
            </a:r>
            <a:r>
              <a:rPr lang="en-GB" baseline="-25000"/>
              <a:t>3</a:t>
            </a:r>
          </a:p>
        </p:txBody>
      </p:sp>
      <p:sp>
        <p:nvSpPr>
          <p:cNvPr id="349196" name="TextBox 8"/>
          <p:cNvSpPr txBox="1">
            <a:spLocks noChangeArrowheads="1"/>
          </p:cNvSpPr>
          <p:nvPr/>
        </p:nvSpPr>
        <p:spPr bwMode="auto">
          <a:xfrm>
            <a:off x="7093849" y="1481139"/>
            <a:ext cx="4070856" cy="400110"/>
          </a:xfrm>
          <a:prstGeom prst="rect">
            <a:avLst/>
          </a:prstGeom>
          <a:noFill/>
          <a:ln w="9525">
            <a:noFill/>
            <a:miter lim="800000"/>
            <a:headEnd/>
            <a:tailEnd/>
          </a:ln>
        </p:spPr>
        <p:txBody>
          <a:bodyPr wrap="square">
            <a:spAutoFit/>
          </a:bodyPr>
          <a:lstStyle/>
          <a:p>
            <a:pPr algn="ctr" eaLnBrk="0" hangingPunct="0">
              <a:spcBef>
                <a:spcPct val="50000"/>
              </a:spcBef>
            </a:pPr>
            <a:r>
              <a:rPr lang="en-GB" sz="2000" dirty="0"/>
              <a:t>Refractive index of the layers is still :</a:t>
            </a:r>
          </a:p>
        </p:txBody>
      </p:sp>
      <p:graphicFrame>
        <p:nvGraphicFramePr>
          <p:cNvPr id="349190" name="Object 6"/>
          <p:cNvGraphicFramePr>
            <a:graphicFrameLocks noChangeAspect="1"/>
          </p:cNvGraphicFramePr>
          <p:nvPr>
            <p:extLst>
              <p:ext uri="{D42A27DB-BD31-4B8C-83A1-F6EECF244321}">
                <p14:modId xmlns:p14="http://schemas.microsoft.com/office/powerpoint/2010/main" val="3014706924"/>
              </p:ext>
            </p:extLst>
          </p:nvPr>
        </p:nvGraphicFramePr>
        <p:xfrm>
          <a:off x="1154370" y="4837964"/>
          <a:ext cx="4483100" cy="811212"/>
        </p:xfrm>
        <a:graphic>
          <a:graphicData uri="http://schemas.openxmlformats.org/presentationml/2006/ole">
            <mc:AlternateContent xmlns:mc="http://schemas.openxmlformats.org/markup-compatibility/2006">
              <mc:Choice xmlns:v="urn:schemas-microsoft-com:vml" Requires="v">
                <p:oleObj name="Equation" r:id="rId4" imgW="2171520" imgH="393480" progId="Equation.DSMT4">
                  <p:embed/>
                </p:oleObj>
              </mc:Choice>
              <mc:Fallback>
                <p:oleObj name="Equation" r:id="rId4" imgW="2171520" imgH="393480" progId="Equation.DSMT4">
                  <p:embed/>
                  <p:pic>
                    <p:nvPicPr>
                      <p:cNvPr id="349190" name="Object 6"/>
                      <p:cNvPicPr>
                        <a:picLocks noChangeAspect="1" noChangeArrowheads="1"/>
                      </p:cNvPicPr>
                      <p:nvPr/>
                    </p:nvPicPr>
                    <p:blipFill>
                      <a:blip r:embed="rId5"/>
                      <a:srcRect/>
                      <a:stretch>
                        <a:fillRect/>
                      </a:stretch>
                    </p:blipFill>
                    <p:spPr bwMode="auto">
                      <a:xfrm>
                        <a:off x="1154370" y="4837964"/>
                        <a:ext cx="4483100" cy="811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9191" name="Object 7"/>
          <p:cNvGraphicFramePr>
            <a:graphicFrameLocks noChangeAspect="1"/>
          </p:cNvGraphicFramePr>
          <p:nvPr>
            <p:extLst>
              <p:ext uri="{D42A27DB-BD31-4B8C-83A1-F6EECF244321}">
                <p14:modId xmlns:p14="http://schemas.microsoft.com/office/powerpoint/2010/main" val="2366364507"/>
              </p:ext>
            </p:extLst>
          </p:nvPr>
        </p:nvGraphicFramePr>
        <p:xfrm>
          <a:off x="6381140" y="4821484"/>
          <a:ext cx="4170362" cy="812800"/>
        </p:xfrm>
        <a:graphic>
          <a:graphicData uri="http://schemas.openxmlformats.org/presentationml/2006/ole">
            <mc:AlternateContent xmlns:mc="http://schemas.openxmlformats.org/markup-compatibility/2006">
              <mc:Choice xmlns:v="urn:schemas-microsoft-com:vml" Requires="v">
                <p:oleObj name="Equation" r:id="rId6" imgW="2019240" imgH="393480" progId="Equation.DSMT4">
                  <p:embed/>
                </p:oleObj>
              </mc:Choice>
              <mc:Fallback>
                <p:oleObj name="Equation" r:id="rId6" imgW="2019240" imgH="393480" progId="Equation.DSMT4">
                  <p:embed/>
                  <p:pic>
                    <p:nvPicPr>
                      <p:cNvPr id="349191" name="Object 7"/>
                      <p:cNvPicPr>
                        <a:picLocks noChangeAspect="1" noChangeArrowheads="1"/>
                      </p:cNvPicPr>
                      <p:nvPr/>
                    </p:nvPicPr>
                    <p:blipFill>
                      <a:blip r:embed="rId7"/>
                      <a:srcRect/>
                      <a:stretch>
                        <a:fillRect/>
                      </a:stretch>
                    </p:blipFill>
                    <p:spPr bwMode="auto">
                      <a:xfrm>
                        <a:off x="6381140" y="4821484"/>
                        <a:ext cx="4170362"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4645" name="Object 5"/>
          <p:cNvGraphicFramePr>
            <a:graphicFrameLocks noChangeAspect="1"/>
          </p:cNvGraphicFramePr>
          <p:nvPr>
            <p:extLst>
              <p:ext uri="{D42A27DB-BD31-4B8C-83A1-F6EECF244321}">
                <p14:modId xmlns:p14="http://schemas.microsoft.com/office/powerpoint/2010/main" val="2763983364"/>
              </p:ext>
            </p:extLst>
          </p:nvPr>
        </p:nvGraphicFramePr>
        <p:xfrm>
          <a:off x="6096000" y="5759095"/>
          <a:ext cx="2530383" cy="788710"/>
        </p:xfrm>
        <a:graphic>
          <a:graphicData uri="http://schemas.openxmlformats.org/presentationml/2006/ole">
            <mc:AlternateContent xmlns:mc="http://schemas.openxmlformats.org/markup-compatibility/2006">
              <mc:Choice xmlns:v="urn:schemas-microsoft-com:vml" Requires="v">
                <p:oleObj name="Equation" r:id="rId8" imgW="1218960" imgH="380880" progId="Equation.DSMT4">
                  <p:embed/>
                </p:oleObj>
              </mc:Choice>
              <mc:Fallback>
                <p:oleObj name="Equation" r:id="rId8" imgW="1218960" imgH="380880" progId="Equation.DSMT4">
                  <p:embed/>
                  <p:pic>
                    <p:nvPicPr>
                      <p:cNvPr id="624645" name="Object 5"/>
                      <p:cNvPicPr>
                        <a:picLocks noChangeAspect="1" noChangeArrowheads="1"/>
                      </p:cNvPicPr>
                      <p:nvPr/>
                    </p:nvPicPr>
                    <p:blipFill>
                      <a:blip r:embed="rId9"/>
                      <a:srcRect/>
                      <a:stretch>
                        <a:fillRect/>
                      </a:stretch>
                    </p:blipFill>
                    <p:spPr bwMode="auto">
                      <a:xfrm>
                        <a:off x="6096000" y="5759095"/>
                        <a:ext cx="2530383" cy="788710"/>
                      </a:xfrm>
                      <a:prstGeom prst="rect">
                        <a:avLst/>
                      </a:prstGeom>
                      <a:noFill/>
                    </p:spPr>
                  </p:pic>
                </p:oleObj>
              </mc:Fallback>
            </mc:AlternateContent>
          </a:graphicData>
        </a:graphic>
      </p:graphicFrame>
      <p:sp>
        <p:nvSpPr>
          <p:cNvPr id="2" name="TextBox 1">
            <a:extLst>
              <a:ext uri="{FF2B5EF4-FFF2-40B4-BE49-F238E27FC236}">
                <a16:creationId xmlns:a16="http://schemas.microsoft.com/office/drawing/2014/main" id="{7ADC32F9-F10E-44EB-B2DD-BD9478B6A6A6}"/>
              </a:ext>
            </a:extLst>
          </p:cNvPr>
          <p:cNvSpPr txBox="1"/>
          <p:nvPr/>
        </p:nvSpPr>
        <p:spPr>
          <a:xfrm>
            <a:off x="1853526" y="1366838"/>
            <a:ext cx="509820" cy="369332"/>
          </a:xfrm>
          <a:prstGeom prst="rect">
            <a:avLst/>
          </a:prstGeom>
          <a:noFill/>
        </p:spPr>
        <p:txBody>
          <a:bodyPr wrap="none" rtlCol="0">
            <a:spAutoFit/>
          </a:bodyPr>
          <a:lstStyle/>
          <a:p>
            <a:r>
              <a:rPr lang="en-GB" b="1" dirty="0">
                <a:latin typeface="+mj-lt"/>
              </a:rPr>
              <a:t>±Pc</a:t>
            </a:r>
          </a:p>
        </p:txBody>
      </p:sp>
      <p:graphicFrame>
        <p:nvGraphicFramePr>
          <p:cNvPr id="13" name="Object 12">
            <a:extLst>
              <a:ext uri="{FF2B5EF4-FFF2-40B4-BE49-F238E27FC236}">
                <a16:creationId xmlns:a16="http://schemas.microsoft.com/office/drawing/2014/main" id="{32C2DCEC-1C33-444E-86F0-9400C92A27C2}"/>
              </a:ext>
            </a:extLst>
          </p:cNvPr>
          <p:cNvGraphicFramePr>
            <a:graphicFrameLocks noChangeAspect="1"/>
          </p:cNvGraphicFramePr>
          <p:nvPr>
            <p:extLst>
              <p:ext uri="{D42A27DB-BD31-4B8C-83A1-F6EECF244321}">
                <p14:modId xmlns:p14="http://schemas.microsoft.com/office/powerpoint/2010/main" val="222723627"/>
              </p:ext>
            </p:extLst>
          </p:nvPr>
        </p:nvGraphicFramePr>
        <p:xfrm>
          <a:off x="7361191" y="2095222"/>
          <a:ext cx="3308350" cy="1385887"/>
        </p:xfrm>
        <a:graphic>
          <a:graphicData uri="http://schemas.openxmlformats.org/presentationml/2006/ole">
            <mc:AlternateContent xmlns:mc="http://schemas.openxmlformats.org/markup-compatibility/2006">
              <mc:Choice xmlns:v="urn:schemas-microsoft-com:vml" Requires="v">
                <p:oleObj name="Equation" r:id="rId10" imgW="1536480" imgH="660240" progId="Equation.DSMT4">
                  <p:embed/>
                </p:oleObj>
              </mc:Choice>
              <mc:Fallback>
                <p:oleObj name="Equation" r:id="rId10" imgW="1536480" imgH="660240" progId="Equation.DSMT4">
                  <p:embed/>
                  <p:pic>
                    <p:nvPicPr>
                      <p:cNvPr id="10" name="Object 9">
                        <a:extLst>
                          <a:ext uri="{FF2B5EF4-FFF2-40B4-BE49-F238E27FC236}">
                            <a16:creationId xmlns:a16="http://schemas.microsoft.com/office/drawing/2014/main" id="{3E453508-DF76-4F8D-9F05-07BC49C393DF}"/>
                          </a:ext>
                        </a:extLst>
                      </p:cNvPr>
                      <p:cNvPicPr>
                        <a:picLocks noChangeAspect="1" noChangeArrowheads="1"/>
                      </p:cNvPicPr>
                      <p:nvPr/>
                    </p:nvPicPr>
                    <p:blipFill>
                      <a:blip r:embed="rId11"/>
                      <a:srcRect/>
                      <a:stretch>
                        <a:fillRect/>
                      </a:stretch>
                    </p:blipFill>
                    <p:spPr bwMode="auto">
                      <a:xfrm>
                        <a:off x="7361191" y="2095222"/>
                        <a:ext cx="3308350" cy="1385887"/>
                      </a:xfrm>
                      <a:prstGeom prst="rect">
                        <a:avLst/>
                      </a:prstGeom>
                      <a:noFill/>
                    </p:spPr>
                  </p:pic>
                </p:oleObj>
              </mc:Fallback>
            </mc:AlternateContent>
          </a:graphicData>
        </a:graphic>
      </p:graphicFrame>
      <p:sp>
        <p:nvSpPr>
          <p:cNvPr id="19" name="Rectangle 2">
            <a:extLst>
              <a:ext uri="{FF2B5EF4-FFF2-40B4-BE49-F238E27FC236}">
                <a16:creationId xmlns:a16="http://schemas.microsoft.com/office/drawing/2014/main" id="{13AEB47F-33FB-45D1-A132-A6BAE1F95621}"/>
              </a:ext>
            </a:extLst>
          </p:cNvPr>
          <p:cNvSpPr>
            <a:spLocks noGrp="1" noChangeArrowheads="1"/>
          </p:cNvSpPr>
          <p:nvPr>
            <p:ph type="title"/>
          </p:nvPr>
        </p:nvSpPr>
        <p:spPr>
          <a:xfrm>
            <a:off x="149549" y="169142"/>
            <a:ext cx="10515600" cy="1023789"/>
          </a:xfrm>
        </p:spPr>
        <p:txBody>
          <a:bodyPr/>
          <a:lstStyle/>
          <a:p>
            <a:pPr eaLnBrk="1" hangingPunct="1"/>
            <a:r>
              <a:rPr lang="en-US" altLang="en-US" dirty="0"/>
              <a:t>Resonant Magnetic X-ray Reflectivity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8" name="Picture 6">
            <a:extLst>
              <a:ext uri="{FF2B5EF4-FFF2-40B4-BE49-F238E27FC236}">
                <a16:creationId xmlns:a16="http://schemas.microsoft.com/office/drawing/2014/main" id="{71EEA442-439B-4DA7-959C-DC6CED92BDE2}"/>
              </a:ext>
            </a:extLst>
          </p:cNvPr>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7964" y="4070016"/>
            <a:ext cx="3615396" cy="250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sp>
        <p:nvSpPr>
          <p:cNvPr id="23555" name="Rectangle 2">
            <a:extLst>
              <a:ext uri="{FF2B5EF4-FFF2-40B4-BE49-F238E27FC236}">
                <a16:creationId xmlns:a16="http://schemas.microsoft.com/office/drawing/2014/main" id="{33357BAF-453A-4435-8714-8162FFCCE4A3}"/>
              </a:ext>
            </a:extLst>
          </p:cNvPr>
          <p:cNvSpPr>
            <a:spLocks noGrp="1" noChangeArrowheads="1"/>
          </p:cNvSpPr>
          <p:nvPr>
            <p:ph type="title"/>
          </p:nvPr>
        </p:nvSpPr>
        <p:spPr/>
        <p:txBody>
          <a:bodyPr/>
          <a:lstStyle/>
          <a:p>
            <a:pPr eaLnBrk="1" hangingPunct="1"/>
            <a:r>
              <a:rPr lang="en-GB" altLang="en-US" dirty="0"/>
              <a:t>Some early examples</a:t>
            </a:r>
            <a:endParaRPr lang="en-US" altLang="en-US" dirty="0"/>
          </a:p>
        </p:txBody>
      </p:sp>
      <p:pic>
        <p:nvPicPr>
          <p:cNvPr id="23558" name="Picture 11">
            <a:extLst>
              <a:ext uri="{FF2B5EF4-FFF2-40B4-BE49-F238E27FC236}">
                <a16:creationId xmlns:a16="http://schemas.microsoft.com/office/drawing/2014/main" id="{FD1B6682-4CB5-4145-A326-6F0EEC8A692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965" y="1250951"/>
            <a:ext cx="3615396" cy="263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17">
            <a:extLst>
              <a:ext uri="{FF2B5EF4-FFF2-40B4-BE49-F238E27FC236}">
                <a16:creationId xmlns:a16="http://schemas.microsoft.com/office/drawing/2014/main" id="{19EE3606-6F3E-41A6-8A41-397A6798484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9407" y="2387961"/>
            <a:ext cx="6004619" cy="3942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grpSp>
        <p:nvGrpSpPr>
          <p:cNvPr id="10" name="Group 2031">
            <a:extLst>
              <a:ext uri="{FF2B5EF4-FFF2-40B4-BE49-F238E27FC236}">
                <a16:creationId xmlns:a16="http://schemas.microsoft.com/office/drawing/2014/main" id="{960EE165-9B1F-48D7-A339-C93A7B81637E}"/>
              </a:ext>
            </a:extLst>
          </p:cNvPr>
          <p:cNvGrpSpPr>
            <a:grpSpLocks/>
          </p:cNvGrpSpPr>
          <p:nvPr/>
        </p:nvGrpSpPr>
        <p:grpSpPr bwMode="auto">
          <a:xfrm>
            <a:off x="9044010" y="249057"/>
            <a:ext cx="3005128" cy="2501451"/>
            <a:chOff x="1392" y="0"/>
            <a:chExt cx="2976" cy="2496"/>
          </a:xfrm>
        </p:grpSpPr>
        <p:sp>
          <p:nvSpPr>
            <p:cNvPr id="11" name="Rectangle 2032">
              <a:extLst>
                <a:ext uri="{FF2B5EF4-FFF2-40B4-BE49-F238E27FC236}">
                  <a16:creationId xmlns:a16="http://schemas.microsoft.com/office/drawing/2014/main" id="{C861A9F5-87AE-43D2-833C-3139B93CEE19}"/>
                </a:ext>
              </a:extLst>
            </p:cNvPr>
            <p:cNvSpPr>
              <a:spLocks noChangeArrowheads="1"/>
            </p:cNvSpPr>
            <p:nvPr/>
          </p:nvSpPr>
          <p:spPr bwMode="auto">
            <a:xfrm>
              <a:off x="1392" y="0"/>
              <a:ext cx="2976"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b="1">
                  <a:solidFill>
                    <a:schemeClr val="tx1"/>
                  </a:solidFill>
                  <a:latin typeface="Arial" panose="020B0604020202020204" pitchFamily="34" charset="0"/>
                  <a:cs typeface="Arial" panose="020B0604020202020204" pitchFamily="34" charset="0"/>
                </a:defRPr>
              </a:lvl1pPr>
              <a:lvl2pPr marL="742950" indent="-285750" eaLnBrk="0" hangingPunct="0">
                <a:defRPr sz="2000" b="1">
                  <a:solidFill>
                    <a:schemeClr val="tx1"/>
                  </a:solidFill>
                  <a:latin typeface="Arial" panose="020B0604020202020204" pitchFamily="34" charset="0"/>
                  <a:cs typeface="Arial" panose="020B0604020202020204" pitchFamily="34" charset="0"/>
                </a:defRPr>
              </a:lvl2pPr>
              <a:lvl3pPr marL="1143000" indent="-228600" eaLnBrk="0" hangingPunct="0">
                <a:defRPr sz="2000" b="1">
                  <a:solidFill>
                    <a:schemeClr val="tx1"/>
                  </a:solidFill>
                  <a:latin typeface="Arial" panose="020B0604020202020204" pitchFamily="34" charset="0"/>
                  <a:cs typeface="Arial" panose="020B0604020202020204" pitchFamily="34" charset="0"/>
                </a:defRPr>
              </a:lvl3pPr>
              <a:lvl4pPr marL="1600200" indent="-228600" eaLnBrk="0" hangingPunct="0">
                <a:defRPr sz="2000" b="1">
                  <a:solidFill>
                    <a:schemeClr val="tx1"/>
                  </a:solidFill>
                  <a:latin typeface="Arial" panose="020B0604020202020204" pitchFamily="34" charset="0"/>
                  <a:cs typeface="Arial" panose="020B0604020202020204" pitchFamily="34" charset="0"/>
                </a:defRPr>
              </a:lvl4pPr>
              <a:lvl5pPr marL="2057400" indent="-228600" eaLnBrk="0" hangingPunct="0">
                <a:defRPr sz="2000"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b="1">
                  <a:solidFill>
                    <a:schemeClr val="tx1"/>
                  </a:solidFill>
                  <a:latin typeface="Arial" panose="020B0604020202020204" pitchFamily="34" charset="0"/>
                  <a:cs typeface="Arial" panose="020B0604020202020204" pitchFamily="34" charset="0"/>
                </a:defRPr>
              </a:lvl9pPr>
            </a:lstStyle>
            <a:p>
              <a:pPr algn="ctr">
                <a:spcBef>
                  <a:spcPct val="50000"/>
                </a:spcBef>
              </a:pPr>
              <a:endParaRPr lang="en-US" altLang="en-US"/>
            </a:p>
          </p:txBody>
        </p:sp>
        <p:pic>
          <p:nvPicPr>
            <p:cNvPr id="12" name="Picture 2033" descr="cocu">
              <a:extLst>
                <a:ext uri="{FF2B5EF4-FFF2-40B4-BE49-F238E27FC236}">
                  <a16:creationId xmlns:a16="http://schemas.microsoft.com/office/drawing/2014/main" id="{56CA4AB4-D0C1-4952-B9BD-B7334E57AB0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36" y="144"/>
              <a:ext cx="2688" cy="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Text Box 2035">
            <a:extLst>
              <a:ext uri="{FF2B5EF4-FFF2-40B4-BE49-F238E27FC236}">
                <a16:creationId xmlns:a16="http://schemas.microsoft.com/office/drawing/2014/main" id="{64BE8E30-FA9E-4FF9-8782-97677DEFD919}"/>
              </a:ext>
            </a:extLst>
          </p:cNvPr>
          <p:cNvSpPr txBox="1">
            <a:spLocks noChangeArrowheads="1"/>
          </p:cNvSpPr>
          <p:nvPr/>
        </p:nvSpPr>
        <p:spPr bwMode="auto">
          <a:xfrm>
            <a:off x="6802547" y="2525490"/>
            <a:ext cx="23868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spAutoFit/>
          </a:bodyPr>
          <a:lstStyle>
            <a:lvl1pPr eaLnBrk="0" hangingPunct="0">
              <a:defRPr sz="2000" b="1">
                <a:solidFill>
                  <a:schemeClr val="tx1"/>
                </a:solidFill>
                <a:latin typeface="Arial" panose="020B0604020202020204" pitchFamily="34" charset="0"/>
                <a:cs typeface="Arial" panose="020B0604020202020204" pitchFamily="34" charset="0"/>
              </a:defRPr>
            </a:lvl1pPr>
            <a:lvl2pPr marL="742950" indent="-285750" eaLnBrk="0" hangingPunct="0">
              <a:defRPr sz="2000" b="1">
                <a:solidFill>
                  <a:schemeClr val="tx1"/>
                </a:solidFill>
                <a:latin typeface="Arial" panose="020B0604020202020204" pitchFamily="34" charset="0"/>
                <a:cs typeface="Arial" panose="020B0604020202020204" pitchFamily="34" charset="0"/>
              </a:defRPr>
            </a:lvl2pPr>
            <a:lvl3pPr marL="1143000" indent="-228600" eaLnBrk="0" hangingPunct="0">
              <a:defRPr sz="2000" b="1">
                <a:solidFill>
                  <a:schemeClr val="tx1"/>
                </a:solidFill>
                <a:latin typeface="Arial" panose="020B0604020202020204" pitchFamily="34" charset="0"/>
                <a:cs typeface="Arial" panose="020B0604020202020204" pitchFamily="34" charset="0"/>
              </a:defRPr>
            </a:lvl3pPr>
            <a:lvl4pPr marL="1600200" indent="-228600" eaLnBrk="0" hangingPunct="0">
              <a:defRPr sz="2000" b="1">
                <a:solidFill>
                  <a:schemeClr val="tx1"/>
                </a:solidFill>
                <a:latin typeface="Arial" panose="020B0604020202020204" pitchFamily="34" charset="0"/>
                <a:cs typeface="Arial" panose="020B0604020202020204" pitchFamily="34" charset="0"/>
              </a:defRPr>
            </a:lvl4pPr>
            <a:lvl5pPr marL="2057400" indent="-228600" eaLnBrk="0" hangingPunct="0">
              <a:defRPr sz="2000"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b="1">
                <a:solidFill>
                  <a:schemeClr val="tx1"/>
                </a:solidFill>
                <a:latin typeface="Arial" panose="020B0604020202020204" pitchFamily="34" charset="0"/>
                <a:cs typeface="Arial" panose="020B0604020202020204" pitchFamily="34" charset="0"/>
              </a:defRPr>
            </a:lvl9pPr>
          </a:lstStyle>
          <a:p>
            <a:pPr algn="ctr">
              <a:spcBef>
                <a:spcPct val="50000"/>
              </a:spcBef>
            </a:pPr>
            <a:r>
              <a:rPr lang="en-GB" altLang="en-US" sz="1800" dirty="0">
                <a:solidFill>
                  <a:schemeClr val="tx2"/>
                </a:solidFill>
                <a:latin typeface="+mn-lt"/>
              </a:rPr>
              <a:t>Anti-Ferromagnetic ML</a:t>
            </a:r>
          </a:p>
        </p:txBody>
      </p:sp>
      <p:sp>
        <p:nvSpPr>
          <p:cNvPr id="2" name="TextBox 1">
            <a:extLst>
              <a:ext uri="{FF2B5EF4-FFF2-40B4-BE49-F238E27FC236}">
                <a16:creationId xmlns:a16="http://schemas.microsoft.com/office/drawing/2014/main" id="{92C72651-7C2B-44F0-A34C-B6D46722A9DC}"/>
              </a:ext>
            </a:extLst>
          </p:cNvPr>
          <p:cNvSpPr txBox="1"/>
          <p:nvPr/>
        </p:nvSpPr>
        <p:spPr>
          <a:xfrm>
            <a:off x="1980015" y="1390336"/>
            <a:ext cx="1887568" cy="400110"/>
          </a:xfrm>
          <a:prstGeom prst="rect">
            <a:avLst/>
          </a:prstGeom>
          <a:noFill/>
        </p:spPr>
        <p:txBody>
          <a:bodyPr wrap="none" rtlCol="0">
            <a:spAutoFit/>
          </a:bodyPr>
          <a:lstStyle/>
          <a:p>
            <a:r>
              <a:rPr lang="en-GB" sz="2000" dirty="0"/>
              <a:t> Ni L</a:t>
            </a:r>
            <a:r>
              <a:rPr lang="en-GB" sz="2000" baseline="-25000" dirty="0"/>
              <a:t>3</a:t>
            </a:r>
            <a:r>
              <a:rPr lang="en-GB" sz="2000" dirty="0"/>
              <a:t> Edge ± </a:t>
            </a:r>
            <a:r>
              <a:rPr lang="en-GB" sz="2000" dirty="0" err="1"/>
              <a:t>H</a:t>
            </a:r>
            <a:r>
              <a:rPr lang="en-GB" sz="2000" baseline="-25000" dirty="0" err="1"/>
              <a:t>sat</a:t>
            </a:r>
            <a:endParaRPr lang="en-GB" sz="2000" baseline="-25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94D927D2-1391-4A1B-A75F-7384ECA7B773}"/>
              </a:ext>
            </a:extLst>
          </p:cNvPr>
          <p:cNvSpPr txBox="1"/>
          <p:nvPr/>
        </p:nvSpPr>
        <p:spPr>
          <a:xfrm>
            <a:off x="72445" y="1282188"/>
            <a:ext cx="12930412" cy="769441"/>
          </a:xfrm>
          <a:prstGeom prst="rect">
            <a:avLst/>
          </a:prstGeom>
          <a:noFill/>
        </p:spPr>
        <p:txBody>
          <a:bodyPr wrap="square" rtlCol="0">
            <a:spAutoFit/>
          </a:bodyPr>
          <a:lstStyle/>
          <a:p>
            <a:r>
              <a:rPr lang="en-GB" sz="2200" dirty="0"/>
              <a:t>Refractive index now a function of density, composition and magnetic moment.</a:t>
            </a:r>
          </a:p>
          <a:p>
            <a:pPr marL="285750" indent="-285750">
              <a:buFont typeface="Arial" panose="020B0604020202020204" pitchFamily="34" charset="0"/>
              <a:buChar char="•"/>
            </a:pPr>
            <a:endParaRPr lang="en-GB" sz="2200" dirty="0"/>
          </a:p>
        </p:txBody>
      </p:sp>
      <p:sp>
        <p:nvSpPr>
          <p:cNvPr id="40962" name="Rectangle 2">
            <a:extLst>
              <a:ext uri="{FF2B5EF4-FFF2-40B4-BE49-F238E27FC236}">
                <a16:creationId xmlns:a16="http://schemas.microsoft.com/office/drawing/2014/main" id="{829A6762-38DA-4DA6-B066-F74CA78AAC59}"/>
              </a:ext>
            </a:extLst>
          </p:cNvPr>
          <p:cNvSpPr>
            <a:spLocks noGrp="1" noChangeArrowheads="1"/>
          </p:cNvSpPr>
          <p:nvPr>
            <p:ph type="title"/>
          </p:nvPr>
        </p:nvSpPr>
        <p:spPr/>
        <p:txBody>
          <a:bodyPr/>
          <a:lstStyle/>
          <a:p>
            <a:pPr eaLnBrk="1" hangingPunct="1"/>
            <a:r>
              <a:rPr lang="en-GB" altLang="en-US" dirty="0"/>
              <a:t>Optical Constants</a:t>
            </a:r>
          </a:p>
        </p:txBody>
      </p:sp>
      <p:pic>
        <p:nvPicPr>
          <p:cNvPr id="40963" name="Picture 4">
            <a:extLst>
              <a:ext uri="{FF2B5EF4-FFF2-40B4-BE49-F238E27FC236}">
                <a16:creationId xmlns:a16="http://schemas.microsoft.com/office/drawing/2014/main" id="{474183B0-8D95-442F-A3DE-098D874976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796" y="2235537"/>
            <a:ext cx="3382248" cy="40890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4" name="Picture 5">
            <a:extLst>
              <a:ext uri="{FF2B5EF4-FFF2-40B4-BE49-F238E27FC236}">
                <a16:creationId xmlns:a16="http://schemas.microsoft.com/office/drawing/2014/main" id="{43799312-8E12-4F53-A251-E5E4067663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7002" y="2327468"/>
            <a:ext cx="3480319" cy="40464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65" name="Text Box 6">
            <a:extLst>
              <a:ext uri="{FF2B5EF4-FFF2-40B4-BE49-F238E27FC236}">
                <a16:creationId xmlns:a16="http://schemas.microsoft.com/office/drawing/2014/main" id="{12852F55-D068-4730-8DCE-1386B011D85A}"/>
              </a:ext>
            </a:extLst>
          </p:cNvPr>
          <p:cNvSpPr txBox="1">
            <a:spLocks noChangeArrowheads="1"/>
          </p:cNvSpPr>
          <p:nvPr/>
        </p:nvSpPr>
        <p:spPr bwMode="auto">
          <a:xfrm>
            <a:off x="1287994" y="1910379"/>
            <a:ext cx="1617046"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b="1">
                <a:solidFill>
                  <a:schemeClr val="tx1"/>
                </a:solidFill>
                <a:latin typeface="Arial" panose="020B0604020202020204" pitchFamily="34" charset="0"/>
              </a:defRPr>
            </a:lvl1pPr>
            <a:lvl2pPr marL="742950" indent="-285750">
              <a:defRPr sz="2000" b="1">
                <a:solidFill>
                  <a:schemeClr val="tx1"/>
                </a:solidFill>
                <a:latin typeface="Arial" panose="020B0604020202020204" pitchFamily="34" charset="0"/>
              </a:defRPr>
            </a:lvl2pPr>
            <a:lvl3pPr marL="1143000" indent="-228600">
              <a:defRPr sz="2000" b="1">
                <a:solidFill>
                  <a:schemeClr val="tx1"/>
                </a:solidFill>
                <a:latin typeface="Arial" panose="020B0604020202020204" pitchFamily="34" charset="0"/>
              </a:defRPr>
            </a:lvl3pPr>
            <a:lvl4pPr marL="1600200" indent="-228600">
              <a:defRPr sz="2000" b="1">
                <a:solidFill>
                  <a:schemeClr val="tx1"/>
                </a:solidFill>
                <a:latin typeface="Arial" panose="020B0604020202020204" pitchFamily="34" charset="0"/>
              </a:defRPr>
            </a:lvl4pPr>
            <a:lvl5pPr marL="2057400" indent="-228600">
              <a:defRPr sz="2000" b="1">
                <a:solidFill>
                  <a:schemeClr val="tx1"/>
                </a:solidFill>
                <a:latin typeface="Arial" panose="020B0604020202020204" pitchFamily="34" charset="0"/>
              </a:defRPr>
            </a:lvl5pPr>
            <a:lvl6pPr marL="2514600" indent="-228600" algn="ctr" eaLnBrk="0" fontAlgn="base" hangingPunct="0">
              <a:spcBef>
                <a:spcPct val="50000"/>
              </a:spcBef>
              <a:spcAft>
                <a:spcPct val="0"/>
              </a:spcAft>
              <a:defRPr sz="2000" b="1">
                <a:solidFill>
                  <a:schemeClr val="tx1"/>
                </a:solidFill>
                <a:latin typeface="Arial" panose="020B0604020202020204" pitchFamily="34" charset="0"/>
              </a:defRPr>
            </a:lvl6pPr>
            <a:lvl7pPr marL="2971800" indent="-228600" algn="ctr" eaLnBrk="0" fontAlgn="base" hangingPunct="0">
              <a:spcBef>
                <a:spcPct val="50000"/>
              </a:spcBef>
              <a:spcAft>
                <a:spcPct val="0"/>
              </a:spcAft>
              <a:defRPr sz="2000" b="1">
                <a:solidFill>
                  <a:schemeClr val="tx1"/>
                </a:solidFill>
                <a:latin typeface="Arial" panose="020B0604020202020204" pitchFamily="34" charset="0"/>
              </a:defRPr>
            </a:lvl7pPr>
            <a:lvl8pPr marL="3429000" indent="-228600" algn="ctr" eaLnBrk="0" fontAlgn="base" hangingPunct="0">
              <a:spcBef>
                <a:spcPct val="50000"/>
              </a:spcBef>
              <a:spcAft>
                <a:spcPct val="0"/>
              </a:spcAft>
              <a:defRPr sz="2000" b="1">
                <a:solidFill>
                  <a:schemeClr val="tx1"/>
                </a:solidFill>
                <a:latin typeface="Arial" panose="020B0604020202020204" pitchFamily="34" charset="0"/>
              </a:defRPr>
            </a:lvl8pPr>
            <a:lvl9pPr marL="3886200" indent="-228600" algn="ctr" eaLnBrk="0" fontAlgn="base" hangingPunct="0">
              <a:spcBef>
                <a:spcPct val="50000"/>
              </a:spcBef>
              <a:spcAft>
                <a:spcPct val="0"/>
              </a:spcAft>
              <a:defRPr sz="2000" b="1">
                <a:solidFill>
                  <a:schemeClr val="tx1"/>
                </a:solidFill>
                <a:latin typeface="Arial" panose="020B0604020202020204" pitchFamily="34" charset="0"/>
              </a:defRPr>
            </a:lvl9pPr>
          </a:lstStyle>
          <a:p>
            <a:r>
              <a:rPr lang="en-GB" altLang="en-US" dirty="0">
                <a:solidFill>
                  <a:schemeClr val="tx2"/>
                </a:solidFill>
                <a:latin typeface="+mn-lt"/>
              </a:rPr>
              <a:t>Charge Terms</a:t>
            </a:r>
          </a:p>
        </p:txBody>
      </p:sp>
      <p:sp>
        <p:nvSpPr>
          <p:cNvPr id="40966" name="Text Box 7">
            <a:extLst>
              <a:ext uri="{FF2B5EF4-FFF2-40B4-BE49-F238E27FC236}">
                <a16:creationId xmlns:a16="http://schemas.microsoft.com/office/drawing/2014/main" id="{32B0DDB5-41A9-408F-A902-FA46F8FB1E31}"/>
              </a:ext>
            </a:extLst>
          </p:cNvPr>
          <p:cNvSpPr txBox="1">
            <a:spLocks noChangeArrowheads="1"/>
          </p:cNvSpPr>
          <p:nvPr/>
        </p:nvSpPr>
        <p:spPr bwMode="auto">
          <a:xfrm>
            <a:off x="4488700" y="1928685"/>
            <a:ext cx="1875963"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b="1">
                <a:solidFill>
                  <a:schemeClr val="tx1"/>
                </a:solidFill>
                <a:latin typeface="Arial" panose="020B0604020202020204" pitchFamily="34" charset="0"/>
              </a:defRPr>
            </a:lvl1pPr>
            <a:lvl2pPr marL="742950" indent="-285750">
              <a:defRPr sz="2000" b="1">
                <a:solidFill>
                  <a:schemeClr val="tx1"/>
                </a:solidFill>
                <a:latin typeface="Arial" panose="020B0604020202020204" pitchFamily="34" charset="0"/>
              </a:defRPr>
            </a:lvl2pPr>
            <a:lvl3pPr marL="1143000" indent="-228600">
              <a:defRPr sz="2000" b="1">
                <a:solidFill>
                  <a:schemeClr val="tx1"/>
                </a:solidFill>
                <a:latin typeface="Arial" panose="020B0604020202020204" pitchFamily="34" charset="0"/>
              </a:defRPr>
            </a:lvl3pPr>
            <a:lvl4pPr marL="1600200" indent="-228600">
              <a:defRPr sz="2000" b="1">
                <a:solidFill>
                  <a:schemeClr val="tx1"/>
                </a:solidFill>
                <a:latin typeface="Arial" panose="020B0604020202020204" pitchFamily="34" charset="0"/>
              </a:defRPr>
            </a:lvl4pPr>
            <a:lvl5pPr marL="2057400" indent="-228600">
              <a:defRPr sz="2000" b="1">
                <a:solidFill>
                  <a:schemeClr val="tx1"/>
                </a:solidFill>
                <a:latin typeface="Arial" panose="020B0604020202020204" pitchFamily="34" charset="0"/>
              </a:defRPr>
            </a:lvl5pPr>
            <a:lvl6pPr marL="2514600" indent="-228600" algn="ctr" eaLnBrk="0" fontAlgn="base" hangingPunct="0">
              <a:spcBef>
                <a:spcPct val="50000"/>
              </a:spcBef>
              <a:spcAft>
                <a:spcPct val="0"/>
              </a:spcAft>
              <a:defRPr sz="2000" b="1">
                <a:solidFill>
                  <a:schemeClr val="tx1"/>
                </a:solidFill>
                <a:latin typeface="Arial" panose="020B0604020202020204" pitchFamily="34" charset="0"/>
              </a:defRPr>
            </a:lvl6pPr>
            <a:lvl7pPr marL="2971800" indent="-228600" algn="ctr" eaLnBrk="0" fontAlgn="base" hangingPunct="0">
              <a:spcBef>
                <a:spcPct val="50000"/>
              </a:spcBef>
              <a:spcAft>
                <a:spcPct val="0"/>
              </a:spcAft>
              <a:defRPr sz="2000" b="1">
                <a:solidFill>
                  <a:schemeClr val="tx1"/>
                </a:solidFill>
                <a:latin typeface="Arial" panose="020B0604020202020204" pitchFamily="34" charset="0"/>
              </a:defRPr>
            </a:lvl7pPr>
            <a:lvl8pPr marL="3429000" indent="-228600" algn="ctr" eaLnBrk="0" fontAlgn="base" hangingPunct="0">
              <a:spcBef>
                <a:spcPct val="50000"/>
              </a:spcBef>
              <a:spcAft>
                <a:spcPct val="0"/>
              </a:spcAft>
              <a:defRPr sz="2000" b="1">
                <a:solidFill>
                  <a:schemeClr val="tx1"/>
                </a:solidFill>
                <a:latin typeface="Arial" panose="020B0604020202020204" pitchFamily="34" charset="0"/>
              </a:defRPr>
            </a:lvl8pPr>
            <a:lvl9pPr marL="3886200" indent="-228600" algn="ctr" eaLnBrk="0" fontAlgn="base" hangingPunct="0">
              <a:spcBef>
                <a:spcPct val="50000"/>
              </a:spcBef>
              <a:spcAft>
                <a:spcPct val="0"/>
              </a:spcAft>
              <a:defRPr sz="2000" b="1">
                <a:solidFill>
                  <a:schemeClr val="tx1"/>
                </a:solidFill>
                <a:latin typeface="Arial" panose="020B0604020202020204" pitchFamily="34" charset="0"/>
              </a:defRPr>
            </a:lvl9pPr>
          </a:lstStyle>
          <a:p>
            <a:r>
              <a:rPr lang="en-GB" altLang="en-US" dirty="0">
                <a:solidFill>
                  <a:schemeClr val="tx2"/>
                </a:solidFill>
                <a:latin typeface="+mn-lt"/>
              </a:rPr>
              <a:t>Magnetic Terms</a:t>
            </a:r>
          </a:p>
        </p:txBody>
      </p:sp>
      <p:sp>
        <p:nvSpPr>
          <p:cNvPr id="40967" name="Text Box 8">
            <a:extLst>
              <a:ext uri="{FF2B5EF4-FFF2-40B4-BE49-F238E27FC236}">
                <a16:creationId xmlns:a16="http://schemas.microsoft.com/office/drawing/2014/main" id="{9E48B432-5C2B-42CD-AC69-21BAE70A8D3E}"/>
              </a:ext>
            </a:extLst>
          </p:cNvPr>
          <p:cNvSpPr txBox="1">
            <a:spLocks noChangeArrowheads="1"/>
          </p:cNvSpPr>
          <p:nvPr/>
        </p:nvSpPr>
        <p:spPr bwMode="auto">
          <a:xfrm>
            <a:off x="8200104" y="6634360"/>
            <a:ext cx="4023651"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000" b="1">
                <a:solidFill>
                  <a:schemeClr val="tx1"/>
                </a:solidFill>
                <a:latin typeface="Arial" panose="020B0604020202020204" pitchFamily="34" charset="0"/>
              </a:defRPr>
            </a:lvl1pPr>
            <a:lvl2pPr marL="742950" indent="-285750">
              <a:defRPr sz="2000" b="1">
                <a:solidFill>
                  <a:schemeClr val="tx1"/>
                </a:solidFill>
                <a:latin typeface="Arial" panose="020B0604020202020204" pitchFamily="34" charset="0"/>
              </a:defRPr>
            </a:lvl2pPr>
            <a:lvl3pPr marL="1143000" indent="-228600">
              <a:defRPr sz="2000" b="1">
                <a:solidFill>
                  <a:schemeClr val="tx1"/>
                </a:solidFill>
                <a:latin typeface="Arial" panose="020B0604020202020204" pitchFamily="34" charset="0"/>
              </a:defRPr>
            </a:lvl3pPr>
            <a:lvl4pPr marL="1600200" indent="-228600">
              <a:defRPr sz="2000" b="1">
                <a:solidFill>
                  <a:schemeClr val="tx1"/>
                </a:solidFill>
                <a:latin typeface="Arial" panose="020B0604020202020204" pitchFamily="34" charset="0"/>
              </a:defRPr>
            </a:lvl4pPr>
            <a:lvl5pPr marL="2057400" indent="-228600">
              <a:defRPr sz="2000" b="1">
                <a:solidFill>
                  <a:schemeClr val="tx1"/>
                </a:solidFill>
                <a:latin typeface="Arial" panose="020B0604020202020204" pitchFamily="34" charset="0"/>
              </a:defRPr>
            </a:lvl5pPr>
            <a:lvl6pPr marL="2514600" indent="-228600" algn="ctr" eaLnBrk="0" fontAlgn="base" hangingPunct="0">
              <a:spcBef>
                <a:spcPct val="50000"/>
              </a:spcBef>
              <a:spcAft>
                <a:spcPct val="0"/>
              </a:spcAft>
              <a:defRPr sz="2000" b="1">
                <a:solidFill>
                  <a:schemeClr val="tx1"/>
                </a:solidFill>
                <a:latin typeface="Arial" panose="020B0604020202020204" pitchFamily="34" charset="0"/>
              </a:defRPr>
            </a:lvl6pPr>
            <a:lvl7pPr marL="2971800" indent="-228600" algn="ctr" eaLnBrk="0" fontAlgn="base" hangingPunct="0">
              <a:spcBef>
                <a:spcPct val="50000"/>
              </a:spcBef>
              <a:spcAft>
                <a:spcPct val="0"/>
              </a:spcAft>
              <a:defRPr sz="2000" b="1">
                <a:solidFill>
                  <a:schemeClr val="tx1"/>
                </a:solidFill>
                <a:latin typeface="Arial" panose="020B0604020202020204" pitchFamily="34" charset="0"/>
              </a:defRPr>
            </a:lvl7pPr>
            <a:lvl8pPr marL="3429000" indent="-228600" algn="ctr" eaLnBrk="0" fontAlgn="base" hangingPunct="0">
              <a:spcBef>
                <a:spcPct val="50000"/>
              </a:spcBef>
              <a:spcAft>
                <a:spcPct val="0"/>
              </a:spcAft>
              <a:defRPr sz="2000" b="1">
                <a:solidFill>
                  <a:schemeClr val="tx1"/>
                </a:solidFill>
                <a:latin typeface="Arial" panose="020B0604020202020204" pitchFamily="34" charset="0"/>
              </a:defRPr>
            </a:lvl8pPr>
            <a:lvl9pPr marL="3886200" indent="-228600" algn="ctr" eaLnBrk="0" fontAlgn="base" hangingPunct="0">
              <a:spcBef>
                <a:spcPct val="50000"/>
              </a:spcBef>
              <a:spcAft>
                <a:spcPct val="0"/>
              </a:spcAft>
              <a:defRPr sz="2000" b="1">
                <a:solidFill>
                  <a:schemeClr val="tx1"/>
                </a:solidFill>
                <a:latin typeface="Arial" panose="020B0604020202020204" pitchFamily="34" charset="0"/>
              </a:defRPr>
            </a:lvl9pPr>
          </a:lstStyle>
          <a:p>
            <a:pPr algn="r"/>
            <a:r>
              <a:rPr lang="en-GB" sz="1400" b="0" i="0" dirty="0">
                <a:solidFill>
                  <a:schemeClr val="bg1"/>
                </a:solidFill>
                <a:effectLst/>
                <a:latin typeface="+mn-lt"/>
              </a:rPr>
              <a:t>S. D. Brown, </a:t>
            </a:r>
            <a:r>
              <a:rPr lang="en-GB" sz="1400" b="0" i="1" dirty="0">
                <a:solidFill>
                  <a:schemeClr val="bg1"/>
                </a:solidFill>
                <a:effectLst/>
                <a:latin typeface="+mn-lt"/>
              </a:rPr>
              <a:t>et al. </a:t>
            </a:r>
            <a:r>
              <a:rPr lang="en-GB" sz="1400" b="0" i="0" dirty="0">
                <a:solidFill>
                  <a:schemeClr val="bg1"/>
                </a:solidFill>
                <a:effectLst/>
                <a:latin typeface="+mn-lt"/>
              </a:rPr>
              <a:t>Phys. Rev. B 77, 014427 (2008)</a:t>
            </a:r>
          </a:p>
        </p:txBody>
      </p:sp>
      <p:graphicFrame>
        <p:nvGraphicFramePr>
          <p:cNvPr id="8" name="Object 11">
            <a:extLst>
              <a:ext uri="{FF2B5EF4-FFF2-40B4-BE49-F238E27FC236}">
                <a16:creationId xmlns:a16="http://schemas.microsoft.com/office/drawing/2014/main" id="{8DBD999C-F6AD-4C3F-92A4-76AFDA11BF54}"/>
              </a:ext>
            </a:extLst>
          </p:cNvPr>
          <p:cNvGraphicFramePr>
            <a:graphicFrameLocks noChangeAspect="1"/>
          </p:cNvGraphicFramePr>
          <p:nvPr>
            <p:extLst>
              <p:ext uri="{D42A27DB-BD31-4B8C-83A1-F6EECF244321}">
                <p14:modId xmlns:p14="http://schemas.microsoft.com/office/powerpoint/2010/main" val="3321198488"/>
              </p:ext>
            </p:extLst>
          </p:nvPr>
        </p:nvGraphicFramePr>
        <p:xfrm>
          <a:off x="5237162" y="390305"/>
          <a:ext cx="6760105" cy="654724"/>
        </p:xfrm>
        <a:graphic>
          <a:graphicData uri="http://schemas.openxmlformats.org/presentationml/2006/ole">
            <mc:AlternateContent xmlns:mc="http://schemas.openxmlformats.org/markup-compatibility/2006">
              <mc:Choice xmlns:v="urn:schemas-microsoft-com:vml" Requires="v">
                <p:oleObj name="Equation" r:id="rId4" imgW="3009600" imgH="291960" progId="Equation.DSMT4">
                  <p:embed/>
                </p:oleObj>
              </mc:Choice>
              <mc:Fallback>
                <p:oleObj name="Equation" r:id="rId4" imgW="3009600" imgH="291960" progId="Equation.DSMT4">
                  <p:embed/>
                  <p:pic>
                    <p:nvPicPr>
                      <p:cNvPr id="13" name="Object 11">
                        <a:extLst>
                          <a:ext uri="{FF2B5EF4-FFF2-40B4-BE49-F238E27FC236}">
                            <a16:creationId xmlns:a16="http://schemas.microsoft.com/office/drawing/2014/main" id="{DF91D57F-0BC1-4ACC-8219-284E105FF9A5}"/>
                          </a:ext>
                        </a:extLst>
                      </p:cNvPr>
                      <p:cNvPicPr>
                        <a:picLocks noChangeAspect="1" noChangeArrowheads="1"/>
                      </p:cNvPicPr>
                      <p:nvPr/>
                    </p:nvPicPr>
                    <p:blipFill>
                      <a:blip r:embed="rId5"/>
                      <a:srcRect/>
                      <a:stretch>
                        <a:fillRect/>
                      </a:stretch>
                    </p:blipFill>
                    <p:spPr bwMode="auto">
                      <a:xfrm>
                        <a:off x="5237162" y="390305"/>
                        <a:ext cx="6760105" cy="654724"/>
                      </a:xfrm>
                      <a:prstGeom prst="rect">
                        <a:avLst/>
                      </a:prstGeom>
                      <a:noFill/>
                      <a:ln>
                        <a:noFill/>
                      </a:ln>
                      <a:effectLst/>
                    </p:spPr>
                  </p:pic>
                </p:oleObj>
              </mc:Fallback>
            </mc:AlternateContent>
          </a:graphicData>
        </a:graphic>
      </p:graphicFrame>
      <p:sp>
        <p:nvSpPr>
          <p:cNvPr id="9" name="Text Box 6">
            <a:extLst>
              <a:ext uri="{FF2B5EF4-FFF2-40B4-BE49-F238E27FC236}">
                <a16:creationId xmlns:a16="http://schemas.microsoft.com/office/drawing/2014/main" id="{EFBEB287-ED69-4252-88EF-A8AE6EC65306}"/>
              </a:ext>
            </a:extLst>
          </p:cNvPr>
          <p:cNvSpPr txBox="1">
            <a:spLocks noChangeArrowheads="1"/>
          </p:cNvSpPr>
          <p:nvPr/>
        </p:nvSpPr>
        <p:spPr bwMode="auto">
          <a:xfrm>
            <a:off x="1344967" y="6249679"/>
            <a:ext cx="1059906"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b="1">
                <a:solidFill>
                  <a:schemeClr val="tx1"/>
                </a:solidFill>
                <a:latin typeface="Arial" panose="020B0604020202020204" pitchFamily="34" charset="0"/>
              </a:defRPr>
            </a:lvl1pPr>
            <a:lvl2pPr marL="742950" indent="-285750">
              <a:defRPr sz="2000" b="1">
                <a:solidFill>
                  <a:schemeClr val="tx1"/>
                </a:solidFill>
                <a:latin typeface="Arial" panose="020B0604020202020204" pitchFamily="34" charset="0"/>
              </a:defRPr>
            </a:lvl2pPr>
            <a:lvl3pPr marL="1143000" indent="-228600">
              <a:defRPr sz="2000" b="1">
                <a:solidFill>
                  <a:schemeClr val="tx1"/>
                </a:solidFill>
                <a:latin typeface="Arial" panose="020B0604020202020204" pitchFamily="34" charset="0"/>
              </a:defRPr>
            </a:lvl3pPr>
            <a:lvl4pPr marL="1600200" indent="-228600">
              <a:defRPr sz="2000" b="1">
                <a:solidFill>
                  <a:schemeClr val="tx1"/>
                </a:solidFill>
                <a:latin typeface="Arial" panose="020B0604020202020204" pitchFamily="34" charset="0"/>
              </a:defRPr>
            </a:lvl4pPr>
            <a:lvl5pPr marL="2057400" indent="-228600">
              <a:defRPr sz="2000" b="1">
                <a:solidFill>
                  <a:schemeClr val="tx1"/>
                </a:solidFill>
                <a:latin typeface="Arial" panose="020B0604020202020204" pitchFamily="34" charset="0"/>
              </a:defRPr>
            </a:lvl5pPr>
            <a:lvl6pPr marL="2514600" indent="-228600" algn="ctr" eaLnBrk="0" fontAlgn="base" hangingPunct="0">
              <a:spcBef>
                <a:spcPct val="50000"/>
              </a:spcBef>
              <a:spcAft>
                <a:spcPct val="0"/>
              </a:spcAft>
              <a:defRPr sz="2000" b="1">
                <a:solidFill>
                  <a:schemeClr val="tx1"/>
                </a:solidFill>
                <a:latin typeface="Arial" panose="020B0604020202020204" pitchFamily="34" charset="0"/>
              </a:defRPr>
            </a:lvl6pPr>
            <a:lvl7pPr marL="2971800" indent="-228600" algn="ctr" eaLnBrk="0" fontAlgn="base" hangingPunct="0">
              <a:spcBef>
                <a:spcPct val="50000"/>
              </a:spcBef>
              <a:spcAft>
                <a:spcPct val="0"/>
              </a:spcAft>
              <a:defRPr sz="2000" b="1">
                <a:solidFill>
                  <a:schemeClr val="tx1"/>
                </a:solidFill>
                <a:latin typeface="Arial" panose="020B0604020202020204" pitchFamily="34" charset="0"/>
              </a:defRPr>
            </a:lvl7pPr>
            <a:lvl8pPr marL="3429000" indent="-228600" algn="ctr" eaLnBrk="0" fontAlgn="base" hangingPunct="0">
              <a:spcBef>
                <a:spcPct val="50000"/>
              </a:spcBef>
              <a:spcAft>
                <a:spcPct val="0"/>
              </a:spcAft>
              <a:defRPr sz="2000" b="1">
                <a:solidFill>
                  <a:schemeClr val="tx1"/>
                </a:solidFill>
                <a:latin typeface="Arial" panose="020B0604020202020204" pitchFamily="34" charset="0"/>
              </a:defRPr>
            </a:lvl8pPr>
            <a:lvl9pPr marL="3886200" indent="-228600" algn="ctr" eaLnBrk="0" fontAlgn="base" hangingPunct="0">
              <a:spcBef>
                <a:spcPct val="50000"/>
              </a:spcBef>
              <a:spcAft>
                <a:spcPct val="0"/>
              </a:spcAft>
              <a:defRPr sz="2000" b="1">
                <a:solidFill>
                  <a:schemeClr val="tx1"/>
                </a:solidFill>
                <a:latin typeface="Arial" panose="020B0604020202020204" pitchFamily="34" charset="0"/>
              </a:defRPr>
            </a:lvl9pPr>
          </a:lstStyle>
          <a:p>
            <a:r>
              <a:rPr lang="en-GB" altLang="en-US" dirty="0">
                <a:latin typeface="+mj-lt"/>
              </a:rPr>
              <a:t>XAS + KK</a:t>
            </a:r>
          </a:p>
        </p:txBody>
      </p:sp>
      <p:sp>
        <p:nvSpPr>
          <p:cNvPr id="10" name="Text Box 7">
            <a:extLst>
              <a:ext uri="{FF2B5EF4-FFF2-40B4-BE49-F238E27FC236}">
                <a16:creationId xmlns:a16="http://schemas.microsoft.com/office/drawing/2014/main" id="{B4A086C8-6BB7-4D00-B873-853241F70B41}"/>
              </a:ext>
            </a:extLst>
          </p:cNvPr>
          <p:cNvSpPr txBox="1">
            <a:spLocks noChangeArrowheads="1"/>
          </p:cNvSpPr>
          <p:nvPr/>
        </p:nvSpPr>
        <p:spPr bwMode="auto">
          <a:xfrm>
            <a:off x="4853668" y="6249679"/>
            <a:ext cx="1305165"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b="1">
                <a:solidFill>
                  <a:schemeClr val="tx1"/>
                </a:solidFill>
                <a:latin typeface="Arial" panose="020B0604020202020204" pitchFamily="34" charset="0"/>
              </a:defRPr>
            </a:lvl1pPr>
            <a:lvl2pPr marL="742950" indent="-285750">
              <a:defRPr sz="2000" b="1">
                <a:solidFill>
                  <a:schemeClr val="tx1"/>
                </a:solidFill>
                <a:latin typeface="Arial" panose="020B0604020202020204" pitchFamily="34" charset="0"/>
              </a:defRPr>
            </a:lvl2pPr>
            <a:lvl3pPr marL="1143000" indent="-228600">
              <a:defRPr sz="2000" b="1">
                <a:solidFill>
                  <a:schemeClr val="tx1"/>
                </a:solidFill>
                <a:latin typeface="Arial" panose="020B0604020202020204" pitchFamily="34" charset="0"/>
              </a:defRPr>
            </a:lvl3pPr>
            <a:lvl4pPr marL="1600200" indent="-228600">
              <a:defRPr sz="2000" b="1">
                <a:solidFill>
                  <a:schemeClr val="tx1"/>
                </a:solidFill>
                <a:latin typeface="Arial" panose="020B0604020202020204" pitchFamily="34" charset="0"/>
              </a:defRPr>
            </a:lvl4pPr>
            <a:lvl5pPr marL="2057400" indent="-228600">
              <a:defRPr sz="2000" b="1">
                <a:solidFill>
                  <a:schemeClr val="tx1"/>
                </a:solidFill>
                <a:latin typeface="Arial" panose="020B0604020202020204" pitchFamily="34" charset="0"/>
              </a:defRPr>
            </a:lvl5pPr>
            <a:lvl6pPr marL="2514600" indent="-228600" algn="ctr" eaLnBrk="0" fontAlgn="base" hangingPunct="0">
              <a:spcBef>
                <a:spcPct val="50000"/>
              </a:spcBef>
              <a:spcAft>
                <a:spcPct val="0"/>
              </a:spcAft>
              <a:defRPr sz="2000" b="1">
                <a:solidFill>
                  <a:schemeClr val="tx1"/>
                </a:solidFill>
                <a:latin typeface="Arial" panose="020B0604020202020204" pitchFamily="34" charset="0"/>
              </a:defRPr>
            </a:lvl6pPr>
            <a:lvl7pPr marL="2971800" indent="-228600" algn="ctr" eaLnBrk="0" fontAlgn="base" hangingPunct="0">
              <a:spcBef>
                <a:spcPct val="50000"/>
              </a:spcBef>
              <a:spcAft>
                <a:spcPct val="0"/>
              </a:spcAft>
              <a:defRPr sz="2000" b="1">
                <a:solidFill>
                  <a:schemeClr val="tx1"/>
                </a:solidFill>
                <a:latin typeface="Arial" panose="020B0604020202020204" pitchFamily="34" charset="0"/>
              </a:defRPr>
            </a:lvl7pPr>
            <a:lvl8pPr marL="3429000" indent="-228600" algn="ctr" eaLnBrk="0" fontAlgn="base" hangingPunct="0">
              <a:spcBef>
                <a:spcPct val="50000"/>
              </a:spcBef>
              <a:spcAft>
                <a:spcPct val="0"/>
              </a:spcAft>
              <a:defRPr sz="2000" b="1">
                <a:solidFill>
                  <a:schemeClr val="tx1"/>
                </a:solidFill>
                <a:latin typeface="Arial" panose="020B0604020202020204" pitchFamily="34" charset="0"/>
              </a:defRPr>
            </a:lvl8pPr>
            <a:lvl9pPr marL="3886200" indent="-228600" algn="ctr" eaLnBrk="0" fontAlgn="base" hangingPunct="0">
              <a:spcBef>
                <a:spcPct val="50000"/>
              </a:spcBef>
              <a:spcAft>
                <a:spcPct val="0"/>
              </a:spcAft>
              <a:defRPr sz="2000" b="1">
                <a:solidFill>
                  <a:schemeClr val="tx1"/>
                </a:solidFill>
                <a:latin typeface="Arial" panose="020B0604020202020204" pitchFamily="34" charset="0"/>
              </a:defRPr>
            </a:lvl9pPr>
          </a:lstStyle>
          <a:p>
            <a:r>
              <a:rPr lang="en-GB" altLang="en-US" dirty="0">
                <a:latin typeface="+mj-lt"/>
              </a:rPr>
              <a:t>XMCD + KK</a:t>
            </a:r>
          </a:p>
        </p:txBody>
      </p:sp>
      <p:sp>
        <p:nvSpPr>
          <p:cNvPr id="2" name="TextBox 1">
            <a:extLst>
              <a:ext uri="{FF2B5EF4-FFF2-40B4-BE49-F238E27FC236}">
                <a16:creationId xmlns:a16="http://schemas.microsoft.com/office/drawing/2014/main" id="{E9F42375-B6FC-4061-905E-F82FFFC135BE}"/>
              </a:ext>
            </a:extLst>
          </p:cNvPr>
          <p:cNvSpPr txBox="1"/>
          <p:nvPr/>
        </p:nvSpPr>
        <p:spPr>
          <a:xfrm>
            <a:off x="7113560" y="1825267"/>
            <a:ext cx="4883707" cy="3139321"/>
          </a:xfrm>
          <a:prstGeom prst="rect">
            <a:avLst/>
          </a:prstGeom>
          <a:noFill/>
        </p:spPr>
        <p:txBody>
          <a:bodyPr wrap="square" rtlCol="0">
            <a:spAutoFit/>
          </a:bodyPr>
          <a:lstStyle/>
          <a:p>
            <a:r>
              <a:rPr lang="en-GB" sz="2200" dirty="0"/>
              <a:t>The biggest problem is that the resonant terms </a:t>
            </a:r>
            <a:r>
              <a:rPr lang="en-GB" sz="2200" i="1" dirty="0"/>
              <a:t>F</a:t>
            </a:r>
            <a:r>
              <a:rPr lang="en-GB" sz="2200" i="1" baseline="30000" dirty="0"/>
              <a:t>(0) </a:t>
            </a:r>
            <a:r>
              <a:rPr lang="en-GB" sz="2200" dirty="0"/>
              <a:t>and </a:t>
            </a:r>
            <a:r>
              <a:rPr lang="en-GB" sz="2200" i="1" dirty="0"/>
              <a:t>F</a:t>
            </a:r>
            <a:r>
              <a:rPr lang="en-GB" sz="2200" i="1" baseline="30000" dirty="0"/>
              <a:t>(1</a:t>
            </a:r>
            <a:r>
              <a:rPr lang="en-GB" sz="2200" baseline="30000" dirty="0"/>
              <a:t>)</a:t>
            </a:r>
            <a:r>
              <a:rPr lang="en-GB" sz="2200" dirty="0"/>
              <a:t> are not well known:</a:t>
            </a:r>
          </a:p>
          <a:p>
            <a:pPr marL="285750" indent="-285750">
              <a:buFont typeface="Arial" panose="020B0604020202020204" pitchFamily="34" charset="0"/>
              <a:buChar char="•"/>
            </a:pPr>
            <a:r>
              <a:rPr lang="en-GB" sz="2200" dirty="0"/>
              <a:t>Screening effects for non K edge state  become important in the Hartree-</a:t>
            </a:r>
            <a:r>
              <a:rPr lang="en-GB" sz="2200" dirty="0" err="1"/>
              <a:t>Fock</a:t>
            </a:r>
            <a:r>
              <a:rPr lang="en-GB" sz="2200" dirty="0"/>
              <a:t> calculations leading to ~20% uncertainties</a:t>
            </a:r>
          </a:p>
          <a:p>
            <a:pPr marL="285750" indent="-285750">
              <a:buFont typeface="Arial" panose="020B0604020202020204" pitchFamily="34" charset="0"/>
              <a:buChar char="•"/>
            </a:pPr>
            <a:r>
              <a:rPr lang="en-GB" sz="2200" dirty="0"/>
              <a:t>Local chemical environment.</a:t>
            </a:r>
          </a:p>
          <a:p>
            <a:endParaRPr lang="en-GB" sz="2200" dirty="0"/>
          </a:p>
          <a:p>
            <a:pPr marL="285750" indent="-285750">
              <a:buFont typeface="Arial" panose="020B0604020202020204" pitchFamily="34" charset="0"/>
              <a:buChar char="•"/>
            </a:pPr>
            <a:endParaRPr lang="en-GB" sz="2200" dirty="0"/>
          </a:p>
        </p:txBody>
      </p:sp>
      <p:sp>
        <p:nvSpPr>
          <p:cNvPr id="12" name="TextBox 11">
            <a:extLst>
              <a:ext uri="{FF2B5EF4-FFF2-40B4-BE49-F238E27FC236}">
                <a16:creationId xmlns:a16="http://schemas.microsoft.com/office/drawing/2014/main" id="{17F21EC2-7619-422A-BF3E-E6D0429DB5FC}"/>
              </a:ext>
            </a:extLst>
          </p:cNvPr>
          <p:cNvSpPr txBox="1"/>
          <p:nvPr/>
        </p:nvSpPr>
        <p:spPr>
          <a:xfrm>
            <a:off x="7004134" y="4354501"/>
            <a:ext cx="4883707" cy="2800767"/>
          </a:xfrm>
          <a:prstGeom prst="rect">
            <a:avLst/>
          </a:prstGeom>
          <a:noFill/>
        </p:spPr>
        <p:txBody>
          <a:bodyPr wrap="square" rtlCol="0">
            <a:spAutoFit/>
          </a:bodyPr>
          <a:lstStyle/>
          <a:p>
            <a:r>
              <a:rPr lang="en-GB" sz="2200" b="1" dirty="0"/>
              <a:t>2 possible approaches</a:t>
            </a:r>
            <a:r>
              <a:rPr lang="en-GB" sz="2200" dirty="0"/>
              <a:t>:</a:t>
            </a:r>
          </a:p>
          <a:p>
            <a:pPr marL="285750" indent="-285750">
              <a:buFont typeface="Arial" panose="020B0604020202020204" pitchFamily="34" charset="0"/>
              <a:buChar char="•"/>
            </a:pPr>
            <a:r>
              <a:rPr lang="en-GB" sz="2200" dirty="0"/>
              <a:t>Experimentally determined factors determined from XAS and XMCD</a:t>
            </a:r>
          </a:p>
          <a:p>
            <a:pPr marL="285750" indent="-285750">
              <a:buFont typeface="Arial" panose="020B0604020202020204" pitchFamily="34" charset="0"/>
              <a:buChar char="•"/>
            </a:pPr>
            <a:r>
              <a:rPr lang="en-GB" sz="2200" dirty="0"/>
              <a:t>Set moment to 1</a:t>
            </a:r>
            <a:r>
              <a:rPr lang="en-GB" sz="2200" dirty="0">
                <a:latin typeface="Symbol" panose="05050102010706020507" pitchFamily="18" charset="2"/>
              </a:rPr>
              <a:t>m</a:t>
            </a:r>
            <a:r>
              <a:rPr lang="en-GB" sz="2200" baseline="-25000" dirty="0"/>
              <a:t>B</a:t>
            </a:r>
            <a:r>
              <a:rPr lang="en-GB" sz="2200" dirty="0"/>
              <a:t> and fit the real and imaginary terms within F(1) – removes possibility of absolute measurements</a:t>
            </a:r>
          </a:p>
          <a:p>
            <a:endParaRPr lang="en-GB" sz="2200" dirty="0"/>
          </a:p>
          <a:p>
            <a:pPr marL="285750" indent="-285750">
              <a:buFont typeface="Arial" panose="020B0604020202020204" pitchFamily="34" charset="0"/>
              <a:buChar char="•"/>
            </a:pPr>
            <a:endParaRPr lang="en-GB" sz="2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BE2A2C8-D7BB-4BC5-9664-2132D6C020C3}"/>
              </a:ext>
            </a:extLst>
          </p:cNvPr>
          <p:cNvPicPr>
            <a:picLocks noChangeAspect="1"/>
          </p:cNvPicPr>
          <p:nvPr/>
        </p:nvPicPr>
        <p:blipFill>
          <a:blip r:embed="rId2"/>
          <a:stretch>
            <a:fillRect/>
          </a:stretch>
        </p:blipFill>
        <p:spPr>
          <a:xfrm>
            <a:off x="6877382" y="224133"/>
            <a:ext cx="4526701" cy="3396974"/>
          </a:xfrm>
          <a:prstGeom prst="rect">
            <a:avLst/>
          </a:prstGeom>
        </p:spPr>
      </p:pic>
      <p:sp>
        <p:nvSpPr>
          <p:cNvPr id="2" name="Title 1"/>
          <p:cNvSpPr>
            <a:spLocks noGrp="1"/>
          </p:cNvSpPr>
          <p:nvPr>
            <p:ph type="title"/>
          </p:nvPr>
        </p:nvSpPr>
        <p:spPr/>
        <p:txBody>
          <a:bodyPr/>
          <a:lstStyle/>
          <a:p>
            <a:r>
              <a:rPr lang="en-GB" dirty="0"/>
              <a:t>Fe/Pd @ the Pd L</a:t>
            </a:r>
            <a:r>
              <a:rPr lang="en-GB" baseline="-25000" dirty="0"/>
              <a:t>3 </a:t>
            </a:r>
            <a:r>
              <a:rPr lang="en-GB" dirty="0"/>
              <a:t>Edge </a:t>
            </a:r>
          </a:p>
        </p:txBody>
      </p:sp>
      <p:pic>
        <p:nvPicPr>
          <p:cNvPr id="4" name="Picture 3"/>
          <p:cNvPicPr>
            <a:picLocks noChangeAspect="1" noChangeArrowheads="1"/>
          </p:cNvPicPr>
          <p:nvPr/>
        </p:nvPicPr>
        <p:blipFill rotWithShape="1">
          <a:blip r:embed="rId3" cstate="print"/>
          <a:srcRect l="3673" t="50000" r="7284"/>
          <a:stretch/>
        </p:blipFill>
        <p:spPr bwMode="auto">
          <a:xfrm>
            <a:off x="7560411" y="895060"/>
            <a:ext cx="1446195" cy="823595"/>
          </a:xfrm>
          <a:prstGeom prst="rect">
            <a:avLst/>
          </a:prstGeom>
          <a:noFill/>
          <a:ln w="9525">
            <a:noFill/>
            <a:miter lim="800000"/>
            <a:headEnd/>
            <a:tailEnd/>
          </a:ln>
        </p:spPr>
      </p:pic>
      <p:sp>
        <p:nvSpPr>
          <p:cNvPr id="5" name="TextBox 4"/>
          <p:cNvSpPr txBox="1"/>
          <p:nvPr/>
        </p:nvSpPr>
        <p:spPr>
          <a:xfrm>
            <a:off x="240306" y="1036029"/>
            <a:ext cx="8147328" cy="1338828"/>
          </a:xfrm>
          <a:prstGeom prst="rect">
            <a:avLst/>
          </a:prstGeom>
          <a:noFill/>
        </p:spPr>
        <p:txBody>
          <a:bodyPr wrap="square" rtlCol="0">
            <a:spAutoFit/>
          </a:bodyPr>
          <a:lstStyle/>
          <a:p>
            <a:r>
              <a:rPr lang="en-GB" sz="2200" dirty="0">
                <a:solidFill>
                  <a:srgbClr val="000066"/>
                </a:solidFill>
              </a:rPr>
              <a:t>ALLOY: Si/Fe(2nm)/Pd</a:t>
            </a:r>
            <a:r>
              <a:rPr lang="en-GB" sz="2200" baseline="-25000" dirty="0">
                <a:solidFill>
                  <a:srgbClr val="000066"/>
                </a:solidFill>
              </a:rPr>
              <a:t>x</a:t>
            </a:r>
            <a:r>
              <a:rPr lang="en-GB" sz="2200" dirty="0">
                <a:solidFill>
                  <a:srgbClr val="000066"/>
                </a:solidFill>
              </a:rPr>
              <a:t>Fe</a:t>
            </a:r>
            <a:r>
              <a:rPr lang="en-GB" sz="2200" baseline="-25000" dirty="0">
                <a:solidFill>
                  <a:srgbClr val="000066"/>
                </a:solidFill>
              </a:rPr>
              <a:t>1-x</a:t>
            </a:r>
            <a:r>
              <a:rPr lang="en-GB" sz="2200" dirty="0">
                <a:solidFill>
                  <a:srgbClr val="000066"/>
                </a:solidFill>
              </a:rPr>
              <a:t> (40nm)</a:t>
            </a:r>
          </a:p>
          <a:p>
            <a:endParaRPr lang="en-GB" sz="1500" dirty="0">
              <a:solidFill>
                <a:srgbClr val="000066"/>
              </a:solidFill>
            </a:endParaRPr>
          </a:p>
          <a:p>
            <a:r>
              <a:rPr lang="en-GB" sz="2200" dirty="0">
                <a:solidFill>
                  <a:srgbClr val="C00000"/>
                </a:solidFill>
              </a:rPr>
              <a:t>Q-Well: MgO/V(2nm)/Pd(40nm)/Fe(x)/Pd(2nm)</a:t>
            </a:r>
          </a:p>
          <a:p>
            <a:endParaRPr lang="en-GB" sz="2200" dirty="0">
              <a:solidFill>
                <a:srgbClr val="000066"/>
              </a:solidFill>
            </a:endParaRPr>
          </a:p>
        </p:txBody>
      </p:sp>
      <p:sp>
        <p:nvSpPr>
          <p:cNvPr id="8" name="TextBox 7">
            <a:extLst>
              <a:ext uri="{FF2B5EF4-FFF2-40B4-BE49-F238E27FC236}">
                <a16:creationId xmlns:a16="http://schemas.microsoft.com/office/drawing/2014/main" id="{0897C113-5924-4F02-952B-A990F72B629F}"/>
              </a:ext>
            </a:extLst>
          </p:cNvPr>
          <p:cNvSpPr txBox="1"/>
          <p:nvPr/>
        </p:nvSpPr>
        <p:spPr>
          <a:xfrm>
            <a:off x="6386287" y="6630853"/>
            <a:ext cx="5950856" cy="307777"/>
          </a:xfrm>
          <a:prstGeom prst="rect">
            <a:avLst/>
          </a:prstGeom>
          <a:noFill/>
        </p:spPr>
        <p:txBody>
          <a:bodyPr wrap="square" rtlCol="0">
            <a:spAutoFit/>
          </a:bodyPr>
          <a:lstStyle/>
          <a:p>
            <a:r>
              <a:rPr lang="en-GB" sz="1400" dirty="0">
                <a:solidFill>
                  <a:schemeClr val="bg1"/>
                </a:solidFill>
              </a:rPr>
              <a:t>M. Björck et al. </a:t>
            </a:r>
            <a:r>
              <a:rPr lang="en-US" sz="1400" dirty="0">
                <a:solidFill>
                  <a:schemeClr val="bg1"/>
                </a:solidFill>
              </a:rPr>
              <a:t>Journal of Surfaces and Interfaces of Materials 2, 24–32 (2014)</a:t>
            </a:r>
            <a:endParaRPr lang="en-GB" sz="1400" dirty="0">
              <a:solidFill>
                <a:schemeClr val="bg1"/>
              </a:solidFill>
            </a:endParaRPr>
          </a:p>
        </p:txBody>
      </p:sp>
      <p:pic>
        <p:nvPicPr>
          <p:cNvPr id="10" name="Picture 9">
            <a:extLst>
              <a:ext uri="{FF2B5EF4-FFF2-40B4-BE49-F238E27FC236}">
                <a16:creationId xmlns:a16="http://schemas.microsoft.com/office/drawing/2014/main" id="{9A06F929-684D-4603-BD9E-313795769A83}"/>
              </a:ext>
            </a:extLst>
          </p:cNvPr>
          <p:cNvPicPr>
            <a:picLocks noChangeAspect="1"/>
          </p:cNvPicPr>
          <p:nvPr/>
        </p:nvPicPr>
        <p:blipFill>
          <a:blip r:embed="rId4"/>
          <a:stretch>
            <a:fillRect/>
          </a:stretch>
        </p:blipFill>
        <p:spPr>
          <a:xfrm>
            <a:off x="240306" y="1993998"/>
            <a:ext cx="5715937" cy="4406645"/>
          </a:xfrm>
          <a:prstGeom prst="rect">
            <a:avLst/>
          </a:prstGeom>
        </p:spPr>
      </p:pic>
      <p:pic>
        <p:nvPicPr>
          <p:cNvPr id="16" name="Picture 15">
            <a:extLst>
              <a:ext uri="{FF2B5EF4-FFF2-40B4-BE49-F238E27FC236}">
                <a16:creationId xmlns:a16="http://schemas.microsoft.com/office/drawing/2014/main" id="{1DFBE910-DF4A-4DD8-B8EB-8C8F1735E0BF}"/>
              </a:ext>
            </a:extLst>
          </p:cNvPr>
          <p:cNvPicPr>
            <a:picLocks noChangeAspect="1"/>
          </p:cNvPicPr>
          <p:nvPr/>
        </p:nvPicPr>
        <p:blipFill>
          <a:blip r:embed="rId5"/>
          <a:stretch>
            <a:fillRect/>
          </a:stretch>
        </p:blipFill>
        <p:spPr>
          <a:xfrm>
            <a:off x="6848377" y="3387245"/>
            <a:ext cx="4361673" cy="3379420"/>
          </a:xfrm>
          <a:prstGeom prst="rect">
            <a:avLst/>
          </a:prstGeom>
        </p:spPr>
      </p:pic>
      <p:pic>
        <p:nvPicPr>
          <p:cNvPr id="3" name="Picture 3"/>
          <p:cNvPicPr>
            <a:picLocks noChangeAspect="1" noChangeArrowheads="1"/>
          </p:cNvPicPr>
          <p:nvPr/>
        </p:nvPicPr>
        <p:blipFill rotWithShape="1">
          <a:blip r:embed="rId3" cstate="print"/>
          <a:srcRect l="10155" r="4616" b="50000"/>
          <a:stretch/>
        </p:blipFill>
        <p:spPr bwMode="auto">
          <a:xfrm>
            <a:off x="1073401" y="2895129"/>
            <a:ext cx="1220192" cy="725978"/>
          </a:xfrm>
          <a:prstGeom prst="rect">
            <a:avLst/>
          </a:prstGeom>
          <a:noFill/>
          <a:ln w="9525">
            <a:noFill/>
            <a:miter lim="800000"/>
            <a:headEnd/>
            <a:tailEnd/>
          </a:ln>
        </p:spPr>
      </p:pic>
      <p:pic>
        <p:nvPicPr>
          <p:cNvPr id="17" name="Picture 8">
            <a:extLst>
              <a:ext uri="{FF2B5EF4-FFF2-40B4-BE49-F238E27FC236}">
                <a16:creationId xmlns:a16="http://schemas.microsoft.com/office/drawing/2014/main" id="{FB1EEC7D-8025-4434-B202-9353D467784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78" y="5868136"/>
            <a:ext cx="1065968" cy="101722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Logo">
            <a:extLst>
              <a:ext uri="{FF2B5EF4-FFF2-40B4-BE49-F238E27FC236}">
                <a16:creationId xmlns:a16="http://schemas.microsoft.com/office/drawing/2014/main" id="{2C974131-EE04-4D09-8E96-30A192D4BCF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43424" y="155088"/>
            <a:ext cx="792443" cy="792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1522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txBox="1">
            <a:spLocks/>
          </p:cNvSpPr>
          <p:nvPr/>
        </p:nvSpPr>
        <p:spPr bwMode="auto">
          <a:xfrm>
            <a:off x="278387" y="147282"/>
            <a:ext cx="828040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002D86"/>
                </a:solidFill>
                <a:latin typeface="+mj-lt"/>
                <a:ea typeface="+mj-ea"/>
                <a:cs typeface="+mj-cs"/>
              </a:defRPr>
            </a:lvl1pPr>
            <a:lvl2pPr algn="l" rtl="0" eaLnBrk="0" fontAlgn="base" hangingPunct="0">
              <a:spcBef>
                <a:spcPct val="0"/>
              </a:spcBef>
              <a:spcAft>
                <a:spcPct val="0"/>
              </a:spcAft>
              <a:defRPr sz="4400">
                <a:solidFill>
                  <a:srgbClr val="002D86"/>
                </a:solidFill>
                <a:latin typeface="Arial" charset="0"/>
              </a:defRPr>
            </a:lvl2pPr>
            <a:lvl3pPr algn="l" rtl="0" eaLnBrk="0" fontAlgn="base" hangingPunct="0">
              <a:spcBef>
                <a:spcPct val="0"/>
              </a:spcBef>
              <a:spcAft>
                <a:spcPct val="0"/>
              </a:spcAft>
              <a:defRPr sz="4400">
                <a:solidFill>
                  <a:srgbClr val="002D86"/>
                </a:solidFill>
                <a:latin typeface="Arial" charset="0"/>
              </a:defRPr>
            </a:lvl3pPr>
            <a:lvl4pPr algn="l" rtl="0" eaLnBrk="0" fontAlgn="base" hangingPunct="0">
              <a:spcBef>
                <a:spcPct val="0"/>
              </a:spcBef>
              <a:spcAft>
                <a:spcPct val="0"/>
              </a:spcAft>
              <a:defRPr sz="4400">
                <a:solidFill>
                  <a:srgbClr val="002D86"/>
                </a:solidFill>
                <a:latin typeface="Arial" charset="0"/>
              </a:defRPr>
            </a:lvl4pPr>
            <a:lvl5pPr algn="l" rtl="0" eaLnBrk="0" fontAlgn="base" hangingPunct="0">
              <a:spcBef>
                <a:spcPct val="0"/>
              </a:spcBef>
              <a:spcAft>
                <a:spcPct val="0"/>
              </a:spcAft>
              <a:defRPr sz="4400">
                <a:solidFill>
                  <a:srgbClr val="002D86"/>
                </a:solidFill>
                <a:latin typeface="Arial" charset="0"/>
              </a:defRPr>
            </a:lvl5pPr>
            <a:lvl6pPr marL="457200" algn="l" rtl="0" fontAlgn="base">
              <a:spcBef>
                <a:spcPct val="0"/>
              </a:spcBef>
              <a:spcAft>
                <a:spcPct val="0"/>
              </a:spcAft>
              <a:defRPr sz="4400">
                <a:solidFill>
                  <a:srgbClr val="002D86"/>
                </a:solidFill>
                <a:latin typeface="Arial" charset="0"/>
              </a:defRPr>
            </a:lvl6pPr>
            <a:lvl7pPr marL="914400" algn="l" rtl="0" fontAlgn="base">
              <a:spcBef>
                <a:spcPct val="0"/>
              </a:spcBef>
              <a:spcAft>
                <a:spcPct val="0"/>
              </a:spcAft>
              <a:defRPr sz="4400">
                <a:solidFill>
                  <a:srgbClr val="002D86"/>
                </a:solidFill>
                <a:latin typeface="Arial" charset="0"/>
              </a:defRPr>
            </a:lvl7pPr>
            <a:lvl8pPr marL="1371600" algn="l" rtl="0" fontAlgn="base">
              <a:spcBef>
                <a:spcPct val="0"/>
              </a:spcBef>
              <a:spcAft>
                <a:spcPct val="0"/>
              </a:spcAft>
              <a:defRPr sz="4400">
                <a:solidFill>
                  <a:srgbClr val="002D86"/>
                </a:solidFill>
                <a:latin typeface="Arial" charset="0"/>
              </a:defRPr>
            </a:lvl8pPr>
            <a:lvl9pPr marL="1828800" algn="l" rtl="0" fontAlgn="base">
              <a:spcBef>
                <a:spcPct val="0"/>
              </a:spcBef>
              <a:spcAft>
                <a:spcPct val="0"/>
              </a:spcAft>
              <a:defRPr sz="4400">
                <a:solidFill>
                  <a:srgbClr val="002D86"/>
                </a:solidFill>
                <a:latin typeface="Arial" charset="0"/>
              </a:defRPr>
            </a:lvl9pPr>
          </a:lstStyle>
          <a:p>
            <a:pPr>
              <a:defRPr/>
            </a:pPr>
            <a:r>
              <a:rPr lang="en-GB" kern="0" dirty="0">
                <a:latin typeface="Calibri"/>
              </a:rPr>
              <a:t>1.4 </a:t>
            </a:r>
            <a:r>
              <a:rPr lang="en-GB" b="1" kern="0" dirty="0">
                <a:latin typeface="Calibri Light" panose="020F0302020204030204" pitchFamily="34" charset="0"/>
                <a:cs typeface="Calibri Light" panose="020F0302020204030204" pitchFamily="34" charset="0"/>
              </a:rPr>
              <a:t>Monolayer</a:t>
            </a:r>
            <a:r>
              <a:rPr lang="en-GB" kern="0" dirty="0">
                <a:latin typeface="Calibri"/>
              </a:rPr>
              <a:t> Fe Example</a:t>
            </a:r>
          </a:p>
        </p:txBody>
      </p:sp>
      <p:pic>
        <p:nvPicPr>
          <p:cNvPr id="19" name="Picture 3" descr="C:\Documents and Settings\Matt Brewer\Desktop\Profile_12\figs\14ML_Reflectivity.png"/>
          <p:cNvPicPr>
            <a:picLocks noChangeAspect="1" noChangeArrowheads="1"/>
          </p:cNvPicPr>
          <p:nvPr/>
        </p:nvPicPr>
        <p:blipFill rotWithShape="1">
          <a:blip r:embed="rId2" cstate="print"/>
          <a:srcRect l="2669"/>
          <a:stretch/>
        </p:blipFill>
        <p:spPr bwMode="auto">
          <a:xfrm>
            <a:off x="661167" y="1052736"/>
            <a:ext cx="4885896" cy="5481783"/>
          </a:xfrm>
          <a:prstGeom prst="rect">
            <a:avLst/>
          </a:prstGeom>
          <a:noFill/>
        </p:spPr>
      </p:pic>
      <p:pic>
        <p:nvPicPr>
          <p:cNvPr id="20" name="Picture 4" descr="C:\Documents and Settings\Matt Brewer\Desktop\Profile_12\figs\14ML_SLD.png"/>
          <p:cNvPicPr>
            <a:picLocks noChangeAspect="1" noChangeArrowheads="1"/>
          </p:cNvPicPr>
          <p:nvPr/>
        </p:nvPicPr>
        <p:blipFill rotWithShape="1">
          <a:blip r:embed="rId3" cstate="print"/>
          <a:srcRect t="5844" r="8749"/>
          <a:stretch/>
        </p:blipFill>
        <p:spPr bwMode="auto">
          <a:xfrm>
            <a:off x="6826979" y="1526594"/>
            <a:ext cx="3843467" cy="2767805"/>
          </a:xfrm>
          <a:prstGeom prst="rect">
            <a:avLst/>
          </a:prstGeom>
          <a:noFill/>
        </p:spPr>
      </p:pic>
      <p:sp>
        <p:nvSpPr>
          <p:cNvPr id="21" name="TextBox 20"/>
          <p:cNvSpPr txBox="1"/>
          <p:nvPr/>
        </p:nvSpPr>
        <p:spPr>
          <a:xfrm>
            <a:off x="6514312" y="4434678"/>
            <a:ext cx="5150946" cy="2123658"/>
          </a:xfrm>
          <a:prstGeom prst="rect">
            <a:avLst/>
          </a:prstGeom>
          <a:noFill/>
        </p:spPr>
        <p:txBody>
          <a:bodyPr wrap="square" rtlCol="0">
            <a:spAutoFit/>
          </a:bodyPr>
          <a:lstStyle/>
          <a:p>
            <a:pPr marL="342900" indent="-342900">
              <a:buFont typeface="Arial" pitchFamily="34" charset="0"/>
              <a:buChar char="•"/>
            </a:pPr>
            <a:r>
              <a:rPr lang="en-GB" sz="2200" dirty="0">
                <a:solidFill>
                  <a:prstClr val="black"/>
                </a:solidFill>
                <a:latin typeface="Calibri"/>
              </a:rPr>
              <a:t>Fe moment close to the interface.</a:t>
            </a:r>
          </a:p>
          <a:p>
            <a:pPr marL="342900" indent="-342900">
              <a:buFont typeface="Arial" pitchFamily="34" charset="0"/>
              <a:buChar char="•"/>
            </a:pPr>
            <a:r>
              <a:rPr lang="en-GB" sz="2200" dirty="0">
                <a:solidFill>
                  <a:prstClr val="black"/>
                </a:solidFill>
                <a:latin typeface="Calibri"/>
              </a:rPr>
              <a:t>Pd moment extends approx 10 Å from the centre of the Fe layer.</a:t>
            </a:r>
          </a:p>
          <a:p>
            <a:pPr marL="342900" indent="-342900">
              <a:buFont typeface="Arial" pitchFamily="34" charset="0"/>
              <a:buChar char="•"/>
            </a:pPr>
            <a:r>
              <a:rPr lang="en-GB" sz="2200" dirty="0">
                <a:solidFill>
                  <a:prstClr val="black"/>
                </a:solidFill>
                <a:latin typeface="Calibri"/>
              </a:rPr>
              <a:t>Neutrons and x-rays fit to the same model and allow the “x-ray moments” to be calibrated.</a:t>
            </a:r>
          </a:p>
        </p:txBody>
      </p:sp>
      <p:pic>
        <p:nvPicPr>
          <p:cNvPr id="6" name="Picture 5">
            <a:extLst>
              <a:ext uri="{FF2B5EF4-FFF2-40B4-BE49-F238E27FC236}">
                <a16:creationId xmlns:a16="http://schemas.microsoft.com/office/drawing/2014/main" id="{8B78BF1C-DC18-42E9-B176-F0310D301126}"/>
              </a:ext>
            </a:extLst>
          </p:cNvPr>
          <p:cNvPicPr>
            <a:picLocks noChangeAspect="1" noChangeArrowheads="1"/>
          </p:cNvPicPr>
          <p:nvPr/>
        </p:nvPicPr>
        <p:blipFill rotWithShape="1">
          <a:blip r:embed="rId4" cstate="print"/>
          <a:srcRect l="3673" t="50000" r="7284"/>
          <a:stretch/>
        </p:blipFill>
        <p:spPr bwMode="auto">
          <a:xfrm>
            <a:off x="9869714" y="222333"/>
            <a:ext cx="2043899" cy="1163982"/>
          </a:xfrm>
          <a:prstGeom prst="rect">
            <a:avLst/>
          </a:prstGeom>
          <a:noFill/>
          <a:ln w="9525">
            <a:noFill/>
            <a:miter lim="800000"/>
            <a:headEnd/>
            <a:tailEnd/>
          </a:ln>
        </p:spPr>
      </p:pic>
      <p:pic>
        <p:nvPicPr>
          <p:cNvPr id="8" name="Picture 8">
            <a:extLst>
              <a:ext uri="{FF2B5EF4-FFF2-40B4-BE49-F238E27FC236}">
                <a16:creationId xmlns:a16="http://schemas.microsoft.com/office/drawing/2014/main" id="{2CA0D06D-191D-4B3D-969E-38F539561CA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78" y="5868137"/>
            <a:ext cx="1065968" cy="101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116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0B9E3-FEEC-41F2-BFE7-27B1F33052EA}"/>
              </a:ext>
            </a:extLst>
          </p:cNvPr>
          <p:cNvSpPr>
            <a:spLocks noGrp="1"/>
          </p:cNvSpPr>
          <p:nvPr>
            <p:ph type="title"/>
          </p:nvPr>
        </p:nvSpPr>
        <p:spPr/>
        <p:txBody>
          <a:bodyPr/>
          <a:lstStyle/>
          <a:p>
            <a:r>
              <a:rPr lang="en-GB" dirty="0"/>
              <a:t>Fe/Pd Element Specific Magnetometry</a:t>
            </a:r>
          </a:p>
        </p:txBody>
      </p:sp>
      <p:pic>
        <p:nvPicPr>
          <p:cNvPr id="6" name="Picture 5">
            <a:extLst>
              <a:ext uri="{FF2B5EF4-FFF2-40B4-BE49-F238E27FC236}">
                <a16:creationId xmlns:a16="http://schemas.microsoft.com/office/drawing/2014/main" id="{9D9BDB6B-92B0-4F84-B3FF-09FEAA558ECE}"/>
              </a:ext>
            </a:extLst>
          </p:cNvPr>
          <p:cNvPicPr>
            <a:picLocks noChangeAspect="1"/>
          </p:cNvPicPr>
          <p:nvPr/>
        </p:nvPicPr>
        <p:blipFill rotWithShape="1">
          <a:blip r:embed="rId2"/>
          <a:srcRect b="39291"/>
          <a:stretch/>
        </p:blipFill>
        <p:spPr>
          <a:xfrm>
            <a:off x="1453605" y="983346"/>
            <a:ext cx="4526281" cy="2776534"/>
          </a:xfrm>
          <a:prstGeom prst="rect">
            <a:avLst/>
          </a:prstGeom>
        </p:spPr>
      </p:pic>
      <p:pic>
        <p:nvPicPr>
          <p:cNvPr id="8" name="Picture 7">
            <a:extLst>
              <a:ext uri="{FF2B5EF4-FFF2-40B4-BE49-F238E27FC236}">
                <a16:creationId xmlns:a16="http://schemas.microsoft.com/office/drawing/2014/main" id="{281A4288-1260-4272-BC63-154597A1797D}"/>
              </a:ext>
            </a:extLst>
          </p:cNvPr>
          <p:cNvPicPr>
            <a:picLocks noChangeAspect="1"/>
          </p:cNvPicPr>
          <p:nvPr/>
        </p:nvPicPr>
        <p:blipFill>
          <a:blip r:embed="rId3"/>
          <a:stretch>
            <a:fillRect/>
          </a:stretch>
        </p:blipFill>
        <p:spPr>
          <a:xfrm>
            <a:off x="538911" y="3716165"/>
            <a:ext cx="3760374" cy="2643162"/>
          </a:xfrm>
          <a:prstGeom prst="rect">
            <a:avLst/>
          </a:prstGeom>
        </p:spPr>
      </p:pic>
      <p:pic>
        <p:nvPicPr>
          <p:cNvPr id="10" name="Picture 9">
            <a:extLst>
              <a:ext uri="{FF2B5EF4-FFF2-40B4-BE49-F238E27FC236}">
                <a16:creationId xmlns:a16="http://schemas.microsoft.com/office/drawing/2014/main" id="{1797D6A9-B6BE-497D-AAE7-4D8FF614CB69}"/>
              </a:ext>
            </a:extLst>
          </p:cNvPr>
          <p:cNvPicPr>
            <a:picLocks noChangeAspect="1"/>
          </p:cNvPicPr>
          <p:nvPr/>
        </p:nvPicPr>
        <p:blipFill>
          <a:blip r:embed="rId4"/>
          <a:stretch>
            <a:fillRect/>
          </a:stretch>
        </p:blipFill>
        <p:spPr>
          <a:xfrm>
            <a:off x="7731453" y="3687322"/>
            <a:ext cx="4249841" cy="2613027"/>
          </a:xfrm>
          <a:prstGeom prst="rect">
            <a:avLst/>
          </a:prstGeom>
        </p:spPr>
      </p:pic>
      <p:pic>
        <p:nvPicPr>
          <p:cNvPr id="12" name="Picture 11">
            <a:extLst>
              <a:ext uri="{FF2B5EF4-FFF2-40B4-BE49-F238E27FC236}">
                <a16:creationId xmlns:a16="http://schemas.microsoft.com/office/drawing/2014/main" id="{1295F299-946A-4F10-8D4D-38B1416FC554}"/>
              </a:ext>
            </a:extLst>
          </p:cNvPr>
          <p:cNvPicPr>
            <a:picLocks noChangeAspect="1"/>
          </p:cNvPicPr>
          <p:nvPr/>
        </p:nvPicPr>
        <p:blipFill>
          <a:blip r:embed="rId5"/>
          <a:stretch>
            <a:fillRect/>
          </a:stretch>
        </p:blipFill>
        <p:spPr>
          <a:xfrm>
            <a:off x="4299285" y="3896496"/>
            <a:ext cx="3593429" cy="2462831"/>
          </a:xfrm>
          <a:prstGeom prst="rect">
            <a:avLst/>
          </a:prstGeom>
        </p:spPr>
      </p:pic>
      <p:sp>
        <p:nvSpPr>
          <p:cNvPr id="13" name="TextBox 12">
            <a:extLst>
              <a:ext uri="{FF2B5EF4-FFF2-40B4-BE49-F238E27FC236}">
                <a16:creationId xmlns:a16="http://schemas.microsoft.com/office/drawing/2014/main" id="{D17DDD02-B52C-4DE8-87FE-629F27717B28}"/>
              </a:ext>
            </a:extLst>
          </p:cNvPr>
          <p:cNvSpPr txBox="1"/>
          <p:nvPr/>
        </p:nvSpPr>
        <p:spPr>
          <a:xfrm>
            <a:off x="8591550" y="6648451"/>
            <a:ext cx="3695700" cy="304800"/>
          </a:xfrm>
          <a:prstGeom prst="rect">
            <a:avLst/>
          </a:prstGeom>
          <a:noFill/>
        </p:spPr>
        <p:txBody>
          <a:bodyPr wrap="square" rtlCol="0">
            <a:spAutoFit/>
          </a:bodyPr>
          <a:lstStyle/>
          <a:p>
            <a:r>
              <a:rPr lang="en-US" sz="1400" dirty="0">
                <a:solidFill>
                  <a:schemeClr val="bg1"/>
                </a:solidFill>
              </a:rPr>
              <a:t>T P A Hase </a:t>
            </a:r>
            <a:r>
              <a:rPr lang="en-US" sz="1400" i="1" dirty="0">
                <a:solidFill>
                  <a:schemeClr val="bg1"/>
                </a:solidFill>
              </a:rPr>
              <a:t>et al . </a:t>
            </a:r>
            <a:r>
              <a:rPr lang="en-US" sz="1400" dirty="0">
                <a:solidFill>
                  <a:schemeClr val="bg1"/>
                </a:solidFill>
              </a:rPr>
              <a:t>Phys. Rev. B 90, 104403 (2014) </a:t>
            </a:r>
            <a:endParaRPr lang="en-GB" sz="1400" dirty="0">
              <a:solidFill>
                <a:schemeClr val="bg1"/>
              </a:solidFill>
            </a:endParaRPr>
          </a:p>
        </p:txBody>
      </p:sp>
      <p:pic>
        <p:nvPicPr>
          <p:cNvPr id="14" name="Picture 8">
            <a:extLst>
              <a:ext uri="{FF2B5EF4-FFF2-40B4-BE49-F238E27FC236}">
                <a16:creationId xmlns:a16="http://schemas.microsoft.com/office/drawing/2014/main" id="{895A2041-3F23-4D4E-8138-2E9A5DE79AE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756" y="5868136"/>
            <a:ext cx="1065968" cy="101722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BA09CC5-F48A-4FC8-B4A8-EA16F211492B}"/>
              </a:ext>
            </a:extLst>
          </p:cNvPr>
          <p:cNvSpPr txBox="1"/>
          <p:nvPr/>
        </p:nvSpPr>
        <p:spPr>
          <a:xfrm>
            <a:off x="5975225" y="1335966"/>
            <a:ext cx="6037941" cy="2246769"/>
          </a:xfrm>
          <a:prstGeom prst="rect">
            <a:avLst/>
          </a:prstGeom>
          <a:noFill/>
        </p:spPr>
        <p:txBody>
          <a:bodyPr wrap="square" rtlCol="0">
            <a:spAutoFit/>
          </a:bodyPr>
          <a:lstStyle/>
          <a:p>
            <a:r>
              <a:rPr lang="en-GB" sz="2000" dirty="0"/>
              <a:t>The temperature dependence of the two magnetic sublattices was followed by conducting hysteresis loops at a fixed </a:t>
            </a:r>
            <a:r>
              <a:rPr lang="en-GB" sz="2000" dirty="0" err="1"/>
              <a:t>q</a:t>
            </a:r>
            <a:r>
              <a:rPr lang="en-GB" sz="2000" baseline="-25000" dirty="0" err="1"/>
              <a:t>z</a:t>
            </a:r>
            <a:r>
              <a:rPr lang="en-GB" sz="2000" dirty="0"/>
              <a:t> as a function of temperature.</a:t>
            </a:r>
          </a:p>
          <a:p>
            <a:endParaRPr lang="en-GB" sz="2000" dirty="0"/>
          </a:p>
          <a:p>
            <a:r>
              <a:rPr lang="en-GB" sz="2000" dirty="0"/>
              <a:t>Effective ordering exponents are obtained for Pd and Fe, with the Pd critical exponent being the superposition of a 2D X-Y ordering and a linear susceptibility of the Fe.</a:t>
            </a:r>
          </a:p>
        </p:txBody>
      </p:sp>
    </p:spTree>
    <p:extLst>
      <p:ext uri="{BB962C8B-B14F-4D97-AF65-F5344CB8AC3E}">
        <p14:creationId xmlns:p14="http://schemas.microsoft.com/office/powerpoint/2010/main" val="2767930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F3BF2-D160-4124-8F02-A7F1B7DD9FF9}"/>
              </a:ext>
            </a:extLst>
          </p:cNvPr>
          <p:cNvSpPr>
            <a:spLocks noGrp="1"/>
          </p:cNvSpPr>
          <p:nvPr>
            <p:ph type="title"/>
          </p:nvPr>
        </p:nvSpPr>
        <p:spPr>
          <a:xfrm>
            <a:off x="149549" y="124098"/>
            <a:ext cx="10515600" cy="792885"/>
          </a:xfrm>
        </p:spPr>
        <p:txBody>
          <a:bodyPr/>
          <a:lstStyle/>
          <a:p>
            <a:r>
              <a:rPr lang="en-GB" dirty="0" err="1"/>
              <a:t>SmCo</a:t>
            </a:r>
            <a:r>
              <a:rPr lang="en-GB" dirty="0"/>
              <a:t>/Co</a:t>
            </a:r>
            <a:r>
              <a:rPr lang="en-GB" baseline="-25000" dirty="0"/>
              <a:t>60</a:t>
            </a:r>
            <a:r>
              <a:rPr lang="en-GB" dirty="0"/>
              <a:t>AlZr</a:t>
            </a:r>
            <a:r>
              <a:rPr lang="en-GB" baseline="-25000" dirty="0"/>
              <a:t>40</a:t>
            </a:r>
            <a:r>
              <a:rPr lang="en-GB" dirty="0"/>
              <a:t>/Co</a:t>
            </a:r>
            <a:r>
              <a:rPr lang="en-GB" baseline="-25000" dirty="0"/>
              <a:t>80</a:t>
            </a:r>
            <a:r>
              <a:rPr lang="en-GB" dirty="0"/>
              <a:t>AlZr</a:t>
            </a:r>
            <a:r>
              <a:rPr lang="en-GB" baseline="-25000" dirty="0"/>
              <a:t>20</a:t>
            </a:r>
          </a:p>
        </p:txBody>
      </p:sp>
      <p:pic>
        <p:nvPicPr>
          <p:cNvPr id="2050" name="Picture 2" descr="Figure 1">
            <a:extLst>
              <a:ext uri="{FF2B5EF4-FFF2-40B4-BE49-F238E27FC236}">
                <a16:creationId xmlns:a16="http://schemas.microsoft.com/office/drawing/2014/main" id="{66F4C58D-DBB7-4262-AFD5-F387CCE1BA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2590" y="916983"/>
            <a:ext cx="5768171" cy="1871912"/>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6" descr="Figure">
            <a:extLst>
              <a:ext uri="{FF2B5EF4-FFF2-40B4-BE49-F238E27FC236}">
                <a16:creationId xmlns:a16="http://schemas.microsoft.com/office/drawing/2014/main" id="{74166FC2-995A-4F78-90BE-5181DECF6DA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1" name="Picture 10">
            <a:extLst>
              <a:ext uri="{FF2B5EF4-FFF2-40B4-BE49-F238E27FC236}">
                <a16:creationId xmlns:a16="http://schemas.microsoft.com/office/drawing/2014/main" id="{C01AB6B8-D217-49CB-BF6D-2838B84FF6B1}"/>
              </a:ext>
            </a:extLst>
          </p:cNvPr>
          <p:cNvPicPr>
            <a:picLocks noChangeAspect="1"/>
          </p:cNvPicPr>
          <p:nvPr/>
        </p:nvPicPr>
        <p:blipFill rotWithShape="1">
          <a:blip r:embed="rId3"/>
          <a:srcRect l="4089" r="4080"/>
          <a:stretch/>
        </p:blipFill>
        <p:spPr>
          <a:xfrm>
            <a:off x="109053" y="2821371"/>
            <a:ext cx="5768172" cy="3636546"/>
          </a:xfrm>
          <a:prstGeom prst="rect">
            <a:avLst/>
          </a:prstGeom>
        </p:spPr>
      </p:pic>
      <p:pic>
        <p:nvPicPr>
          <p:cNvPr id="13" name="Picture 12">
            <a:extLst>
              <a:ext uri="{FF2B5EF4-FFF2-40B4-BE49-F238E27FC236}">
                <a16:creationId xmlns:a16="http://schemas.microsoft.com/office/drawing/2014/main" id="{C6A51FFB-310F-4324-BC82-0D11B4CAC48A}"/>
              </a:ext>
            </a:extLst>
          </p:cNvPr>
          <p:cNvPicPr>
            <a:picLocks noChangeAspect="1"/>
          </p:cNvPicPr>
          <p:nvPr/>
        </p:nvPicPr>
        <p:blipFill rotWithShape="1">
          <a:blip r:embed="rId4"/>
          <a:srcRect l="3876" r="4993"/>
          <a:stretch/>
        </p:blipFill>
        <p:spPr>
          <a:xfrm>
            <a:off x="5996619" y="2788895"/>
            <a:ext cx="6025023" cy="3669022"/>
          </a:xfrm>
          <a:prstGeom prst="rect">
            <a:avLst/>
          </a:prstGeom>
        </p:spPr>
      </p:pic>
      <p:sp>
        <p:nvSpPr>
          <p:cNvPr id="14" name="TextBox 13">
            <a:extLst>
              <a:ext uri="{FF2B5EF4-FFF2-40B4-BE49-F238E27FC236}">
                <a16:creationId xmlns:a16="http://schemas.microsoft.com/office/drawing/2014/main" id="{B8380749-1142-4B62-9F3C-6840087B5016}"/>
              </a:ext>
            </a:extLst>
          </p:cNvPr>
          <p:cNvSpPr txBox="1"/>
          <p:nvPr/>
        </p:nvSpPr>
        <p:spPr>
          <a:xfrm>
            <a:off x="2072590" y="3032370"/>
            <a:ext cx="708848" cy="369332"/>
          </a:xfrm>
          <a:prstGeom prst="rect">
            <a:avLst/>
          </a:prstGeom>
          <a:noFill/>
        </p:spPr>
        <p:txBody>
          <a:bodyPr wrap="none" rtlCol="0">
            <a:spAutoFit/>
          </a:bodyPr>
          <a:lstStyle/>
          <a:p>
            <a:r>
              <a:rPr lang="en-GB" b="1" dirty="0"/>
              <a:t>100 K</a:t>
            </a:r>
          </a:p>
        </p:txBody>
      </p:sp>
      <p:sp>
        <p:nvSpPr>
          <p:cNvPr id="17" name="TextBox 16">
            <a:extLst>
              <a:ext uri="{FF2B5EF4-FFF2-40B4-BE49-F238E27FC236}">
                <a16:creationId xmlns:a16="http://schemas.microsoft.com/office/drawing/2014/main" id="{10B05121-8260-49F0-9451-B8EB4683082F}"/>
              </a:ext>
            </a:extLst>
          </p:cNvPr>
          <p:cNvSpPr txBox="1"/>
          <p:nvPr/>
        </p:nvSpPr>
        <p:spPr>
          <a:xfrm>
            <a:off x="8097613" y="3027959"/>
            <a:ext cx="708848" cy="369332"/>
          </a:xfrm>
          <a:prstGeom prst="rect">
            <a:avLst/>
          </a:prstGeom>
          <a:noFill/>
        </p:spPr>
        <p:txBody>
          <a:bodyPr wrap="none" rtlCol="0">
            <a:spAutoFit/>
          </a:bodyPr>
          <a:lstStyle/>
          <a:p>
            <a:r>
              <a:rPr lang="en-GB" b="1" dirty="0"/>
              <a:t>300 K</a:t>
            </a:r>
          </a:p>
        </p:txBody>
      </p:sp>
      <p:pic>
        <p:nvPicPr>
          <p:cNvPr id="16" name="Picture 15">
            <a:extLst>
              <a:ext uri="{FF2B5EF4-FFF2-40B4-BE49-F238E27FC236}">
                <a16:creationId xmlns:a16="http://schemas.microsoft.com/office/drawing/2014/main" id="{CB86257A-8487-486F-A173-E1768C6034EF}"/>
              </a:ext>
            </a:extLst>
          </p:cNvPr>
          <p:cNvPicPr>
            <a:picLocks noChangeAspect="1"/>
          </p:cNvPicPr>
          <p:nvPr/>
        </p:nvPicPr>
        <p:blipFill rotWithShape="1">
          <a:blip r:embed="rId5"/>
          <a:srcRect l="10543" t="7787" r="9953" b="1844"/>
          <a:stretch/>
        </p:blipFill>
        <p:spPr>
          <a:xfrm>
            <a:off x="9016893" y="68684"/>
            <a:ext cx="3025558" cy="2481147"/>
          </a:xfrm>
          <a:prstGeom prst="rect">
            <a:avLst/>
          </a:prstGeom>
        </p:spPr>
      </p:pic>
      <p:sp>
        <p:nvSpPr>
          <p:cNvPr id="20" name="TextBox 19">
            <a:extLst>
              <a:ext uri="{FF2B5EF4-FFF2-40B4-BE49-F238E27FC236}">
                <a16:creationId xmlns:a16="http://schemas.microsoft.com/office/drawing/2014/main" id="{B0FF6139-E84C-4AA3-9B35-775C8B03DB7B}"/>
              </a:ext>
            </a:extLst>
          </p:cNvPr>
          <p:cNvSpPr txBox="1"/>
          <p:nvPr/>
        </p:nvSpPr>
        <p:spPr>
          <a:xfrm>
            <a:off x="1985504" y="6580013"/>
            <a:ext cx="10203543" cy="307777"/>
          </a:xfrm>
          <a:prstGeom prst="rect">
            <a:avLst/>
          </a:prstGeom>
          <a:noFill/>
        </p:spPr>
        <p:txBody>
          <a:bodyPr wrap="square" rtlCol="0">
            <a:spAutoFit/>
          </a:bodyPr>
          <a:lstStyle/>
          <a:p>
            <a:pPr algn="r"/>
            <a:r>
              <a:rPr lang="en-GB" sz="14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F Magnus, </a:t>
            </a:r>
            <a:r>
              <a:rPr lang="en-GB" sz="1400" i="1"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et al </a:t>
            </a:r>
            <a:r>
              <a:rPr lang="en-GB" sz="1400" i="1" dirty="0">
                <a:solidFill>
                  <a:schemeClr val="bg1"/>
                </a:solidFill>
                <a:effectLst/>
                <a:latin typeface="Calibri" panose="020F0502020204030204" pitchFamily="34" charset="0"/>
                <a:ea typeface="Times New Roman" panose="02020603050405020304" pitchFamily="18" charset="0"/>
              </a:rPr>
              <a:t>Nature Communications </a:t>
            </a:r>
            <a:r>
              <a:rPr lang="en-GB" sz="1400" dirty="0">
                <a:solidFill>
                  <a:schemeClr val="bg1"/>
                </a:solidFill>
                <a:effectLst/>
                <a:latin typeface="Calibri" panose="020F0502020204030204" pitchFamily="34" charset="0"/>
                <a:ea typeface="Times New Roman" panose="02020603050405020304" pitchFamily="18" charset="0"/>
              </a:rPr>
              <a:t>7,</a:t>
            </a:r>
            <a:r>
              <a:rPr lang="en-GB" sz="1400" b="1" dirty="0">
                <a:solidFill>
                  <a:schemeClr val="bg1"/>
                </a:solidFill>
                <a:effectLst/>
                <a:latin typeface="Calibri" panose="020F0502020204030204" pitchFamily="34" charset="0"/>
                <a:ea typeface="Times New Roman" panose="02020603050405020304" pitchFamily="18" charset="0"/>
              </a:rPr>
              <a:t> </a:t>
            </a:r>
            <a:r>
              <a:rPr lang="en-GB" sz="1400" dirty="0">
                <a:solidFill>
                  <a:schemeClr val="bg1"/>
                </a:solidFill>
                <a:effectLst/>
                <a:latin typeface="Calibri" panose="020F0502020204030204" pitchFamily="34" charset="0"/>
                <a:ea typeface="Times New Roman" panose="02020603050405020304" pitchFamily="18" charset="0"/>
              </a:rPr>
              <a:t>11931 </a:t>
            </a:r>
            <a:r>
              <a:rPr lang="en-GB" sz="1400" i="1" dirty="0">
                <a:solidFill>
                  <a:schemeClr val="bg1"/>
                </a:solidFill>
                <a:effectLst/>
                <a:latin typeface="Calibri" panose="020F0502020204030204" pitchFamily="34" charset="0"/>
                <a:ea typeface="Times New Roman" panose="02020603050405020304" pitchFamily="18" charset="0"/>
              </a:rPr>
              <a:t>(</a:t>
            </a:r>
            <a:r>
              <a:rPr lang="en-GB" sz="1400" dirty="0">
                <a:solidFill>
                  <a:schemeClr val="bg1"/>
                </a:solidFill>
                <a:effectLst/>
                <a:latin typeface="Calibri" panose="020F0502020204030204" pitchFamily="34" charset="0"/>
                <a:ea typeface="Times New Roman" panose="02020603050405020304" pitchFamily="18" charset="0"/>
              </a:rPr>
              <a:t>2016) and </a:t>
            </a:r>
            <a:r>
              <a:rPr lang="en-GB" sz="14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R A Procter </a:t>
            </a:r>
            <a:r>
              <a:rPr lang="en-GB" sz="1400" i="1"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et al.  </a:t>
            </a:r>
            <a:r>
              <a:rPr lang="en-GB" sz="1400" i="1" dirty="0">
                <a:solidFill>
                  <a:schemeClr val="bg1"/>
                </a:solidFill>
                <a:effectLst/>
                <a:latin typeface="Calibri" panose="020F0502020204030204" pitchFamily="34" charset="0"/>
                <a:ea typeface="Times New Roman" panose="02020603050405020304" pitchFamily="18" charset="0"/>
              </a:rPr>
              <a:t>ppl. Phys. Lett. </a:t>
            </a:r>
            <a:r>
              <a:rPr lang="en-GB" sz="1400" dirty="0">
                <a:solidFill>
                  <a:schemeClr val="bg1"/>
                </a:solidFill>
                <a:effectLst/>
                <a:latin typeface="Calibri" panose="020F0502020204030204" pitchFamily="34" charset="0"/>
                <a:ea typeface="Times New Roman" panose="02020603050405020304" pitchFamily="18" charset="0"/>
              </a:rPr>
              <a:t>107, 062403(2015)  </a:t>
            </a:r>
            <a:endParaRPr lang="en-GB" sz="1400" dirty="0">
              <a:solidFill>
                <a:schemeClr val="bg1"/>
              </a:solidFill>
            </a:endParaRPr>
          </a:p>
        </p:txBody>
      </p:sp>
      <p:pic>
        <p:nvPicPr>
          <p:cNvPr id="23" name="Picture 8">
            <a:extLst>
              <a:ext uri="{FF2B5EF4-FFF2-40B4-BE49-F238E27FC236}">
                <a16:creationId xmlns:a16="http://schemas.microsoft.com/office/drawing/2014/main" id="{C16059D9-A1AC-42DF-923F-7C2F9024636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5921404"/>
            <a:ext cx="1065968" cy="101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8781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7444C-B202-4128-94B7-9C939BCA877F}"/>
              </a:ext>
            </a:extLst>
          </p:cNvPr>
          <p:cNvSpPr>
            <a:spLocks noGrp="1"/>
          </p:cNvSpPr>
          <p:nvPr>
            <p:ph type="title"/>
          </p:nvPr>
        </p:nvSpPr>
        <p:spPr/>
        <p:txBody>
          <a:bodyPr/>
          <a:lstStyle/>
          <a:p>
            <a:r>
              <a:rPr lang="en-GB" sz="4400" b="1" i="0" dirty="0" err="1">
                <a:effectLst/>
              </a:rPr>
              <a:t>Dzyaloshinskii</a:t>
            </a:r>
            <a:r>
              <a:rPr lang="en-GB" sz="4400" b="1" i="0" dirty="0">
                <a:effectLst/>
              </a:rPr>
              <a:t>-Moriya and Proximity</a:t>
            </a:r>
            <a:endParaRPr lang="en-GB" dirty="0"/>
          </a:p>
        </p:txBody>
      </p:sp>
      <p:pic>
        <p:nvPicPr>
          <p:cNvPr id="1026" name="Picture 2" descr="figure5">
            <a:extLst>
              <a:ext uri="{FF2B5EF4-FFF2-40B4-BE49-F238E27FC236}">
                <a16:creationId xmlns:a16="http://schemas.microsoft.com/office/drawing/2014/main" id="{DDCD56A2-9B42-4B1C-953D-566BFBA9DB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549" y="2912991"/>
            <a:ext cx="8080827" cy="338569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C7E2BAD-EDEC-4FDB-B6E4-1AB428459613}"/>
              </a:ext>
            </a:extLst>
          </p:cNvPr>
          <p:cNvSpPr txBox="1"/>
          <p:nvPr/>
        </p:nvSpPr>
        <p:spPr>
          <a:xfrm>
            <a:off x="7372349" y="6577340"/>
            <a:ext cx="4759649" cy="523220"/>
          </a:xfrm>
          <a:prstGeom prst="rect">
            <a:avLst/>
          </a:prstGeom>
          <a:noFill/>
        </p:spPr>
        <p:txBody>
          <a:bodyPr wrap="square" rtlCol="0">
            <a:spAutoFit/>
          </a:bodyPr>
          <a:lstStyle/>
          <a:p>
            <a:pPr algn="r"/>
            <a:r>
              <a:rPr lang="en-GB" sz="1400" b="0" i="0" u="none" strike="noStrike" dirty="0">
                <a:solidFill>
                  <a:schemeClr val="bg1"/>
                </a:solidFill>
                <a:effectLst/>
              </a:rPr>
              <a:t>R. M. Rowan-Robinson</a:t>
            </a:r>
            <a:r>
              <a:rPr lang="en-GB" sz="1400" b="0" i="0" dirty="0">
                <a:solidFill>
                  <a:schemeClr val="bg1"/>
                </a:solidFill>
                <a:effectLst/>
              </a:rPr>
              <a:t>, </a:t>
            </a:r>
            <a:r>
              <a:rPr lang="en-GB" sz="1400" b="0" i="1" dirty="0">
                <a:solidFill>
                  <a:schemeClr val="bg1"/>
                </a:solidFill>
                <a:effectLst/>
              </a:rPr>
              <a:t>et al </a:t>
            </a:r>
            <a:r>
              <a:rPr lang="en-GB" sz="1400" b="0" i="1" u="none" strike="noStrike" dirty="0">
                <a:solidFill>
                  <a:schemeClr val="bg1"/>
                </a:solidFill>
                <a:effectLst/>
              </a:rPr>
              <a:t>Scientific Reports</a:t>
            </a:r>
            <a:r>
              <a:rPr lang="en-GB" sz="1400" b="0" i="0" dirty="0">
                <a:solidFill>
                  <a:schemeClr val="bg1"/>
                </a:solidFill>
                <a:effectLst/>
              </a:rPr>
              <a:t> </a:t>
            </a:r>
            <a:r>
              <a:rPr lang="en-GB" sz="1400" b="1" i="0" dirty="0">
                <a:solidFill>
                  <a:schemeClr val="bg1"/>
                </a:solidFill>
                <a:effectLst/>
              </a:rPr>
              <a:t> 7</a:t>
            </a:r>
            <a:r>
              <a:rPr lang="en-GB" sz="1400" b="0" i="0" dirty="0">
                <a:solidFill>
                  <a:schemeClr val="bg1"/>
                </a:solidFill>
                <a:effectLst/>
              </a:rPr>
              <a:t>, 16835 (2017)</a:t>
            </a:r>
          </a:p>
          <a:p>
            <a:pPr algn="r"/>
            <a:r>
              <a:rPr lang="en-GB" sz="1400" dirty="0">
                <a:solidFill>
                  <a:schemeClr val="bg1"/>
                </a:solidFill>
              </a:rPr>
              <a:t>   </a:t>
            </a:r>
          </a:p>
        </p:txBody>
      </p:sp>
      <p:sp>
        <p:nvSpPr>
          <p:cNvPr id="5" name="TextBox 4">
            <a:extLst>
              <a:ext uri="{FF2B5EF4-FFF2-40B4-BE49-F238E27FC236}">
                <a16:creationId xmlns:a16="http://schemas.microsoft.com/office/drawing/2014/main" id="{A5BFD447-955B-43E9-864A-C6C7A59C8C24}"/>
              </a:ext>
            </a:extLst>
          </p:cNvPr>
          <p:cNvSpPr txBox="1"/>
          <p:nvPr/>
        </p:nvSpPr>
        <p:spPr>
          <a:xfrm>
            <a:off x="149549" y="1103526"/>
            <a:ext cx="8399365" cy="1446550"/>
          </a:xfrm>
          <a:prstGeom prst="rect">
            <a:avLst/>
          </a:prstGeom>
          <a:noFill/>
        </p:spPr>
        <p:txBody>
          <a:bodyPr wrap="square" rtlCol="0">
            <a:spAutoFit/>
          </a:bodyPr>
          <a:lstStyle/>
          <a:p>
            <a:r>
              <a:rPr lang="en-GB" sz="2200" i="0" dirty="0">
                <a:effectLst/>
              </a:rPr>
              <a:t>The role of interface proximity and the </a:t>
            </a:r>
            <a:r>
              <a:rPr lang="en-GB" sz="2200" i="0" dirty="0" err="1">
                <a:effectLst/>
              </a:rPr>
              <a:t>DMi</a:t>
            </a:r>
            <a:r>
              <a:rPr lang="en-GB" sz="2200" i="0" dirty="0">
                <a:effectLst/>
              </a:rPr>
              <a:t> in spintronics remains somewhat controversial. XRMS allows the element specific proximity to explored and role of heavy noble metals with and without significant spin-orbit effects to quantified. </a:t>
            </a:r>
            <a:endParaRPr lang="en-GB" sz="2200" dirty="0"/>
          </a:p>
        </p:txBody>
      </p:sp>
      <p:pic>
        <p:nvPicPr>
          <p:cNvPr id="1028" name="Picture 4" descr="Figure 6">
            <a:extLst>
              <a:ext uri="{FF2B5EF4-FFF2-40B4-BE49-F238E27FC236}">
                <a16:creationId xmlns:a16="http://schemas.microsoft.com/office/drawing/2014/main" id="{2516C5B0-0383-4C10-AD7E-F4CA39F95E8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06426" y="169142"/>
            <a:ext cx="3336025" cy="253145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durham uni logo - Careers in Sport">
            <a:extLst>
              <a:ext uri="{FF2B5EF4-FFF2-40B4-BE49-F238E27FC236}">
                <a16:creationId xmlns:a16="http://schemas.microsoft.com/office/drawing/2014/main" id="{2B1A8B1E-BA8D-4BAF-99FE-EEA7854D06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35" y="6260405"/>
            <a:ext cx="1702656" cy="63387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A096F52-A45A-47BA-A3DC-55D22A7793C7}"/>
              </a:ext>
            </a:extLst>
          </p:cNvPr>
          <p:cNvSpPr txBox="1"/>
          <p:nvPr/>
        </p:nvSpPr>
        <p:spPr>
          <a:xfrm>
            <a:off x="8516256" y="3294743"/>
            <a:ext cx="3526195" cy="2554545"/>
          </a:xfrm>
          <a:prstGeom prst="rect">
            <a:avLst/>
          </a:prstGeom>
          <a:noFill/>
        </p:spPr>
        <p:txBody>
          <a:bodyPr wrap="square" rtlCol="0">
            <a:spAutoFit/>
          </a:bodyPr>
          <a:lstStyle/>
          <a:p>
            <a:r>
              <a:rPr lang="en-GB" sz="2000" dirty="0"/>
              <a:t>Here we use the Pt L edge to study the induced proximity magnetisation in a Pt/Co/Pt interface and correlate it with Brillouin light scattering measurements of the </a:t>
            </a:r>
            <a:r>
              <a:rPr lang="en-GB" sz="2000" dirty="0" err="1"/>
              <a:t>DMi</a:t>
            </a:r>
            <a:r>
              <a:rPr lang="en-GB" sz="2000" dirty="0"/>
              <a:t> as a function of interface metal thickness.</a:t>
            </a:r>
          </a:p>
        </p:txBody>
      </p:sp>
    </p:spTree>
    <p:extLst>
      <p:ext uri="{BB962C8B-B14F-4D97-AF65-F5344CB8AC3E}">
        <p14:creationId xmlns:p14="http://schemas.microsoft.com/office/powerpoint/2010/main" val="434663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3C7F2-12D5-4AEE-900F-96268BA58B4B}"/>
              </a:ext>
            </a:extLst>
          </p:cNvPr>
          <p:cNvSpPr>
            <a:spLocks noGrp="1"/>
          </p:cNvSpPr>
          <p:nvPr>
            <p:ph type="title"/>
          </p:nvPr>
        </p:nvSpPr>
        <p:spPr>
          <a:xfrm>
            <a:off x="0" y="-14493"/>
            <a:ext cx="10515600" cy="1365519"/>
          </a:xfrm>
        </p:spPr>
        <p:txBody>
          <a:bodyPr/>
          <a:lstStyle/>
          <a:p>
            <a:r>
              <a:rPr lang="en-GB" dirty="0"/>
              <a:t>Acknowledgments</a:t>
            </a:r>
          </a:p>
        </p:txBody>
      </p:sp>
      <p:sp>
        <p:nvSpPr>
          <p:cNvPr id="3" name="TextBox 2">
            <a:extLst>
              <a:ext uri="{FF2B5EF4-FFF2-40B4-BE49-F238E27FC236}">
                <a16:creationId xmlns:a16="http://schemas.microsoft.com/office/drawing/2014/main" id="{BEB551FA-9108-4DCA-ACF7-10B894C8F5DF}"/>
              </a:ext>
            </a:extLst>
          </p:cNvPr>
          <p:cNvSpPr txBox="1"/>
          <p:nvPr/>
        </p:nvSpPr>
        <p:spPr>
          <a:xfrm>
            <a:off x="0" y="1490008"/>
            <a:ext cx="7838825" cy="1938992"/>
          </a:xfrm>
          <a:prstGeom prst="rect">
            <a:avLst/>
          </a:prstGeom>
          <a:noFill/>
        </p:spPr>
        <p:txBody>
          <a:bodyPr wrap="square" rtlCol="0">
            <a:spAutoFit/>
          </a:bodyPr>
          <a:lstStyle/>
          <a:p>
            <a:r>
              <a:rPr lang="en-GB" sz="2400" dirty="0"/>
              <a:t>Gavin Bell, Stephanie Glover, Matthew Brewer, Rachel Procter, </a:t>
            </a:r>
            <a:r>
              <a:rPr lang="en-GB" sz="2400" b="1" dirty="0" err="1"/>
              <a:t>Björgvin</a:t>
            </a:r>
            <a:r>
              <a:rPr lang="en-GB" sz="2400" b="1" dirty="0"/>
              <a:t> </a:t>
            </a:r>
            <a:r>
              <a:rPr lang="en-GB" sz="2400" b="1" dirty="0" err="1"/>
              <a:t>Hjörvarsson</a:t>
            </a:r>
            <a:r>
              <a:rPr lang="en-GB" sz="2400" dirty="0"/>
              <a:t>, </a:t>
            </a:r>
            <a:r>
              <a:rPr lang="en-GB" sz="2400" dirty="0" err="1"/>
              <a:t>Fridrik</a:t>
            </a:r>
            <a:r>
              <a:rPr lang="en-GB" sz="2400" dirty="0"/>
              <a:t> Magnus, Vassilios Kapaklis, Unnar Arnalds, </a:t>
            </a:r>
            <a:r>
              <a:rPr lang="en-GB" sz="2400" b="1" dirty="0"/>
              <a:t>Del Atkinson</a:t>
            </a:r>
            <a:r>
              <a:rPr lang="en-GB" sz="2400" dirty="0"/>
              <a:t>, Oto-</a:t>
            </a:r>
            <a:r>
              <a:rPr lang="en-GB" sz="2400" dirty="0" err="1"/>
              <a:t>obong</a:t>
            </a:r>
            <a:r>
              <a:rPr lang="en-GB" sz="2400" dirty="0"/>
              <a:t> Inyang, Charles Swindells, Richard Rowan-Robinson, Matts Björck and many others.</a:t>
            </a:r>
          </a:p>
        </p:txBody>
      </p:sp>
      <p:pic>
        <p:nvPicPr>
          <p:cNvPr id="4" name="Picture 2" descr="Founding Members Sign Charter Establishing Neutron Source Consortium LENS |  ESS">
            <a:extLst>
              <a:ext uri="{FF2B5EF4-FFF2-40B4-BE49-F238E27FC236}">
                <a16:creationId xmlns:a16="http://schemas.microsoft.com/office/drawing/2014/main" id="{356A3F45-CBC2-4256-ACF4-7EFC04DC74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836" y="4969927"/>
            <a:ext cx="1737988" cy="9053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X-ray Science Division (XSD) | Advanced Photon Source">
            <a:extLst>
              <a:ext uri="{FF2B5EF4-FFF2-40B4-BE49-F238E27FC236}">
                <a16:creationId xmlns:a16="http://schemas.microsoft.com/office/drawing/2014/main" id="{358FDA90-6E20-44BE-BEBD-6C2C641960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1101" y="3921324"/>
            <a:ext cx="2756386" cy="9647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National Synchrotron Light Source II (NSLS-II) – Lightsources.org">
            <a:extLst>
              <a:ext uri="{FF2B5EF4-FFF2-40B4-BE49-F238E27FC236}">
                <a16:creationId xmlns:a16="http://schemas.microsoft.com/office/drawing/2014/main" id="{D19097D3-0C68-4F51-B3BA-71889EBCE5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1101" y="5175111"/>
            <a:ext cx="3533775" cy="12954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Graphical user interface&#10;&#10;Description automatically generated with low confidence">
            <a:extLst>
              <a:ext uri="{FF2B5EF4-FFF2-40B4-BE49-F238E27FC236}">
                <a16:creationId xmlns:a16="http://schemas.microsoft.com/office/drawing/2014/main" id="{DA07B7A1-6163-4499-98F6-8BEAF7C9B9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04989" y="216841"/>
            <a:ext cx="4088758" cy="1023789"/>
          </a:xfrm>
          <a:prstGeom prst="rect">
            <a:avLst/>
          </a:prstGeom>
        </p:spPr>
      </p:pic>
      <p:pic>
        <p:nvPicPr>
          <p:cNvPr id="8" name="Picture 6" descr="durham uni logo - Careers in Sport">
            <a:extLst>
              <a:ext uri="{FF2B5EF4-FFF2-40B4-BE49-F238E27FC236}">
                <a16:creationId xmlns:a16="http://schemas.microsoft.com/office/drawing/2014/main" id="{648E347C-A1A0-4403-AE8F-6F050406657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3857" y="2993925"/>
            <a:ext cx="2425511" cy="9029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96B74499-F829-46E6-BAAC-4C10C7A793F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103913" y="2098258"/>
            <a:ext cx="1823670" cy="17402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Logo, company name&#10;&#10;Description automatically generated">
            <a:extLst>
              <a:ext uri="{FF2B5EF4-FFF2-40B4-BE49-F238E27FC236}">
                <a16:creationId xmlns:a16="http://schemas.microsoft.com/office/drawing/2014/main" id="{57769F4D-E588-443B-AECF-21581551708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1349" y="3746804"/>
            <a:ext cx="1882842" cy="905319"/>
          </a:xfrm>
          <a:prstGeom prst="rect">
            <a:avLst/>
          </a:prstGeom>
        </p:spPr>
      </p:pic>
      <p:sp>
        <p:nvSpPr>
          <p:cNvPr id="11" name="TextBox 10">
            <a:extLst>
              <a:ext uri="{FF2B5EF4-FFF2-40B4-BE49-F238E27FC236}">
                <a16:creationId xmlns:a16="http://schemas.microsoft.com/office/drawing/2014/main" id="{94A9BD99-6AF2-4801-B2B7-4A6ADC8CD578}"/>
              </a:ext>
            </a:extLst>
          </p:cNvPr>
          <p:cNvSpPr txBox="1"/>
          <p:nvPr/>
        </p:nvSpPr>
        <p:spPr>
          <a:xfrm>
            <a:off x="7068457" y="3977521"/>
            <a:ext cx="5007429" cy="2492990"/>
          </a:xfrm>
          <a:prstGeom prst="rect">
            <a:avLst/>
          </a:prstGeom>
          <a:noFill/>
        </p:spPr>
        <p:txBody>
          <a:bodyPr wrap="square" rtlCol="0">
            <a:spAutoFit/>
          </a:bodyPr>
          <a:lstStyle/>
          <a:p>
            <a:r>
              <a:rPr lang="en-GB" sz="2600" b="1" dirty="0"/>
              <a:t>Beamline Staff across: </a:t>
            </a:r>
          </a:p>
          <a:p>
            <a:r>
              <a:rPr lang="en-GB" sz="2600" dirty="0"/>
              <a:t>XMaS, </a:t>
            </a:r>
            <a:r>
              <a:rPr lang="en-GB" sz="2600" dirty="0" err="1"/>
              <a:t>PolRef</a:t>
            </a:r>
            <a:r>
              <a:rPr lang="en-GB" sz="2600" dirty="0"/>
              <a:t>, CRISP, 4-ID-D@APS, X13A@NSLS, 1.1 and 5U1 @ Daresbury and many other synchrotron and neutron facility colleagues.</a:t>
            </a:r>
          </a:p>
        </p:txBody>
      </p:sp>
      <p:pic>
        <p:nvPicPr>
          <p:cNvPr id="12" name="Picture 2" descr="Logo">
            <a:extLst>
              <a:ext uri="{FF2B5EF4-FFF2-40B4-BE49-F238E27FC236}">
                <a16:creationId xmlns:a16="http://schemas.microsoft.com/office/drawing/2014/main" id="{2EF86116-E96D-4CCF-AFFE-396DDD573CF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17450" y="210631"/>
            <a:ext cx="1134851" cy="11348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Equipment from">
            <a:extLst>
              <a:ext uri="{FF2B5EF4-FFF2-40B4-BE49-F238E27FC236}">
                <a16:creationId xmlns:a16="http://schemas.microsoft.com/office/drawing/2014/main" id="{C55337CD-9CB8-4006-97C5-0FC1AE2CFEC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60455" y="1743718"/>
            <a:ext cx="1602512" cy="1209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8045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C4C03DE1-D4BE-4030-B99C-D6FE5F806EB4}"/>
              </a:ext>
            </a:extLst>
          </p:cNvPr>
          <p:cNvPicPr>
            <a:picLocks noChangeAspect="1"/>
          </p:cNvPicPr>
          <p:nvPr/>
        </p:nvPicPr>
        <p:blipFill>
          <a:blip r:embed="rId2"/>
          <a:stretch>
            <a:fillRect/>
          </a:stretch>
        </p:blipFill>
        <p:spPr>
          <a:xfrm>
            <a:off x="2797688" y="770735"/>
            <a:ext cx="6596624" cy="1794036"/>
          </a:xfrm>
          <a:prstGeom prst="rect">
            <a:avLst/>
          </a:prstGeom>
        </p:spPr>
      </p:pic>
      <p:sp>
        <p:nvSpPr>
          <p:cNvPr id="2" name="Title 1">
            <a:extLst>
              <a:ext uri="{FF2B5EF4-FFF2-40B4-BE49-F238E27FC236}">
                <a16:creationId xmlns:a16="http://schemas.microsoft.com/office/drawing/2014/main" id="{6029784C-9FD7-4163-9445-4B28FBB0B9BD}"/>
              </a:ext>
            </a:extLst>
          </p:cNvPr>
          <p:cNvSpPr>
            <a:spLocks noGrp="1"/>
          </p:cNvSpPr>
          <p:nvPr>
            <p:ph type="title"/>
          </p:nvPr>
        </p:nvSpPr>
        <p:spPr/>
        <p:txBody>
          <a:bodyPr/>
          <a:lstStyle/>
          <a:p>
            <a:r>
              <a:rPr lang="en-GB" dirty="0"/>
              <a:t>Proximity in Pt/</a:t>
            </a:r>
            <a:r>
              <a:rPr lang="en-GB" dirty="0" err="1"/>
              <a:t>CoGd</a:t>
            </a:r>
            <a:r>
              <a:rPr lang="en-GB" dirty="0"/>
              <a:t>(Fe)/Pt</a:t>
            </a:r>
          </a:p>
        </p:txBody>
      </p:sp>
      <p:pic>
        <p:nvPicPr>
          <p:cNvPr id="16" name="Picture 15">
            <a:extLst>
              <a:ext uri="{FF2B5EF4-FFF2-40B4-BE49-F238E27FC236}">
                <a16:creationId xmlns:a16="http://schemas.microsoft.com/office/drawing/2014/main" id="{F216256D-4D66-4A57-A564-C568EC803466}"/>
              </a:ext>
            </a:extLst>
          </p:cNvPr>
          <p:cNvPicPr>
            <a:picLocks noChangeAspect="1"/>
          </p:cNvPicPr>
          <p:nvPr/>
        </p:nvPicPr>
        <p:blipFill>
          <a:blip r:embed="rId3"/>
          <a:stretch>
            <a:fillRect/>
          </a:stretch>
        </p:blipFill>
        <p:spPr>
          <a:xfrm>
            <a:off x="106681" y="2341735"/>
            <a:ext cx="3875558" cy="4087918"/>
          </a:xfrm>
          <a:prstGeom prst="rect">
            <a:avLst/>
          </a:prstGeom>
        </p:spPr>
      </p:pic>
      <p:pic>
        <p:nvPicPr>
          <p:cNvPr id="18" name="Picture 17">
            <a:extLst>
              <a:ext uri="{FF2B5EF4-FFF2-40B4-BE49-F238E27FC236}">
                <a16:creationId xmlns:a16="http://schemas.microsoft.com/office/drawing/2014/main" id="{499F99F7-0EC8-4C42-AE2E-2062A44A9170}"/>
              </a:ext>
            </a:extLst>
          </p:cNvPr>
          <p:cNvPicPr>
            <a:picLocks noChangeAspect="1"/>
          </p:cNvPicPr>
          <p:nvPr/>
        </p:nvPicPr>
        <p:blipFill>
          <a:blip r:embed="rId4"/>
          <a:stretch>
            <a:fillRect/>
          </a:stretch>
        </p:blipFill>
        <p:spPr>
          <a:xfrm>
            <a:off x="8349119" y="2341736"/>
            <a:ext cx="3857395" cy="4087917"/>
          </a:xfrm>
          <a:prstGeom prst="rect">
            <a:avLst/>
          </a:prstGeom>
        </p:spPr>
      </p:pic>
      <p:sp>
        <p:nvSpPr>
          <p:cNvPr id="3" name="TextBox 2">
            <a:extLst>
              <a:ext uri="{FF2B5EF4-FFF2-40B4-BE49-F238E27FC236}">
                <a16:creationId xmlns:a16="http://schemas.microsoft.com/office/drawing/2014/main" id="{4A27A427-B5B8-4EA7-B595-C4615D318348}"/>
              </a:ext>
            </a:extLst>
          </p:cNvPr>
          <p:cNvSpPr txBox="1"/>
          <p:nvPr/>
        </p:nvSpPr>
        <p:spPr>
          <a:xfrm>
            <a:off x="6894286" y="6618513"/>
            <a:ext cx="5312228" cy="307777"/>
          </a:xfrm>
          <a:prstGeom prst="rect">
            <a:avLst/>
          </a:prstGeom>
          <a:noFill/>
        </p:spPr>
        <p:txBody>
          <a:bodyPr wrap="square" rtlCol="0">
            <a:spAutoFit/>
          </a:bodyPr>
          <a:lstStyle/>
          <a:p>
            <a:pPr algn="r"/>
            <a:r>
              <a:rPr lang="en-US" sz="1400" dirty="0">
                <a:solidFill>
                  <a:schemeClr val="bg1"/>
                </a:solidFill>
              </a:rPr>
              <a:t>C. Swindells </a:t>
            </a:r>
            <a:r>
              <a:rPr lang="en-US" sz="1400" i="1" dirty="0">
                <a:solidFill>
                  <a:schemeClr val="bg1"/>
                </a:solidFill>
              </a:rPr>
              <a:t>et al. </a:t>
            </a:r>
            <a:r>
              <a:rPr lang="en-US" sz="1400" dirty="0">
                <a:solidFill>
                  <a:schemeClr val="bg1"/>
                </a:solidFill>
              </a:rPr>
              <a:t>Phys. Rev. Research </a:t>
            </a:r>
            <a:r>
              <a:rPr lang="en-US" sz="1400" b="1" dirty="0">
                <a:solidFill>
                  <a:schemeClr val="bg1"/>
                </a:solidFill>
              </a:rPr>
              <a:t>2</a:t>
            </a:r>
            <a:r>
              <a:rPr lang="en-US" sz="1400" dirty="0">
                <a:solidFill>
                  <a:schemeClr val="bg1"/>
                </a:solidFill>
              </a:rPr>
              <a:t> 033280 (2020)</a:t>
            </a:r>
            <a:endParaRPr lang="en-GB" sz="1400" dirty="0">
              <a:solidFill>
                <a:schemeClr val="bg1"/>
              </a:solidFill>
            </a:endParaRPr>
          </a:p>
        </p:txBody>
      </p:sp>
      <p:sp>
        <p:nvSpPr>
          <p:cNvPr id="8" name="TextBox 7">
            <a:extLst>
              <a:ext uri="{FF2B5EF4-FFF2-40B4-BE49-F238E27FC236}">
                <a16:creationId xmlns:a16="http://schemas.microsoft.com/office/drawing/2014/main" id="{60C6B1FC-73F3-4C5B-81B7-243E29F0C630}"/>
              </a:ext>
            </a:extLst>
          </p:cNvPr>
          <p:cNvSpPr txBox="1"/>
          <p:nvPr/>
        </p:nvSpPr>
        <p:spPr>
          <a:xfrm>
            <a:off x="3982239" y="2753631"/>
            <a:ext cx="4553008" cy="3170099"/>
          </a:xfrm>
          <a:prstGeom prst="rect">
            <a:avLst/>
          </a:prstGeom>
          <a:noFill/>
        </p:spPr>
        <p:txBody>
          <a:bodyPr wrap="square">
            <a:spAutoFit/>
          </a:bodyPr>
          <a:lstStyle/>
          <a:p>
            <a:r>
              <a:rPr lang="en-US" sz="2000" dirty="0"/>
              <a:t>Similarly, we also wanted to understand the mechanism driving the induced moment between Pt and ferrimagnetic layers. </a:t>
            </a:r>
          </a:p>
          <a:p>
            <a:endParaRPr lang="en-US" sz="2000" dirty="0"/>
          </a:p>
          <a:p>
            <a:r>
              <a:rPr lang="en-US" sz="2000" dirty="0"/>
              <a:t>The extent of the PIM in Pt, respectively and its direction depends on the structural roughness and composition with direct d-d coupling between the Pt and the transition metals.</a:t>
            </a:r>
          </a:p>
        </p:txBody>
      </p:sp>
      <p:pic>
        <p:nvPicPr>
          <p:cNvPr id="9" name="Picture 6" descr="durham uni logo - Careers in Sport">
            <a:extLst>
              <a:ext uri="{FF2B5EF4-FFF2-40B4-BE49-F238E27FC236}">
                <a16:creationId xmlns:a16="http://schemas.microsoft.com/office/drawing/2014/main" id="{EFF60CF4-1C56-4AC3-8FB0-A80C1E612F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35" y="6260405"/>
            <a:ext cx="1702656" cy="633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7168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CB3BB-B76B-4098-B045-AC3F4F2A654B}"/>
              </a:ext>
            </a:extLst>
          </p:cNvPr>
          <p:cNvSpPr>
            <a:spLocks noGrp="1"/>
          </p:cNvSpPr>
          <p:nvPr>
            <p:ph type="title"/>
          </p:nvPr>
        </p:nvSpPr>
        <p:spPr/>
        <p:txBody>
          <a:bodyPr/>
          <a:lstStyle/>
          <a:p>
            <a:r>
              <a:rPr lang="en-GB" dirty="0"/>
              <a:t>Conclusions</a:t>
            </a:r>
          </a:p>
        </p:txBody>
      </p:sp>
      <p:sp>
        <p:nvSpPr>
          <p:cNvPr id="5" name="TextBox 4">
            <a:extLst>
              <a:ext uri="{FF2B5EF4-FFF2-40B4-BE49-F238E27FC236}">
                <a16:creationId xmlns:a16="http://schemas.microsoft.com/office/drawing/2014/main" id="{3D7A11F3-BE92-4E5F-A1BF-8FF06DE198F8}"/>
              </a:ext>
            </a:extLst>
          </p:cNvPr>
          <p:cNvSpPr txBox="1"/>
          <p:nvPr/>
        </p:nvSpPr>
        <p:spPr>
          <a:xfrm>
            <a:off x="149549" y="1010245"/>
            <a:ext cx="5646797" cy="5847755"/>
          </a:xfrm>
          <a:prstGeom prst="rect">
            <a:avLst/>
          </a:prstGeom>
          <a:noFill/>
        </p:spPr>
        <p:txBody>
          <a:bodyPr wrap="square" rtlCol="0">
            <a:spAutoFit/>
          </a:bodyPr>
          <a:lstStyle/>
          <a:p>
            <a:r>
              <a:rPr lang="en-GB" sz="2200" dirty="0"/>
              <a:t>Resonant reflectivity exploits the anomalous scattering factors to change the refractive index of the layers.</a:t>
            </a:r>
          </a:p>
          <a:p>
            <a:endParaRPr lang="en-GB" sz="2200" dirty="0"/>
          </a:p>
          <a:p>
            <a:r>
              <a:rPr lang="en-GB" sz="2200" dirty="0"/>
              <a:t>New, and more robust, structural determination becomes possible through </a:t>
            </a:r>
            <a:r>
              <a:rPr lang="en-GB" sz="2200" i="1" dirty="0"/>
              <a:t>simultaneous fitting </a:t>
            </a:r>
            <a:r>
              <a:rPr lang="en-GB" sz="2200" dirty="0"/>
              <a:t>of reflectivity scans recorded at different energies and through the combination of XRR and PNR.</a:t>
            </a:r>
          </a:p>
          <a:p>
            <a:endParaRPr lang="en-GB" sz="2200" dirty="0"/>
          </a:p>
          <a:p>
            <a:r>
              <a:rPr lang="en-GB" sz="2200" dirty="0"/>
              <a:t>Tuning to specific resonances allows the magnetic structure to be probed using electronic dichroic effects to yield both magnetisation and magnetic profile information.</a:t>
            </a:r>
          </a:p>
          <a:p>
            <a:endParaRPr lang="en-GB" sz="2200" dirty="0"/>
          </a:p>
          <a:p>
            <a:endParaRPr lang="en-GB" sz="2200" dirty="0"/>
          </a:p>
        </p:txBody>
      </p:sp>
      <p:sp>
        <p:nvSpPr>
          <p:cNvPr id="11" name="TextBox 10">
            <a:extLst>
              <a:ext uri="{FF2B5EF4-FFF2-40B4-BE49-F238E27FC236}">
                <a16:creationId xmlns:a16="http://schemas.microsoft.com/office/drawing/2014/main" id="{59E7A5E3-663D-401A-B1B2-59DE553C2DCD}"/>
              </a:ext>
            </a:extLst>
          </p:cNvPr>
          <p:cNvSpPr txBox="1"/>
          <p:nvPr/>
        </p:nvSpPr>
        <p:spPr>
          <a:xfrm>
            <a:off x="6894286" y="6618513"/>
            <a:ext cx="5312228" cy="307777"/>
          </a:xfrm>
          <a:prstGeom prst="rect">
            <a:avLst/>
          </a:prstGeom>
          <a:noFill/>
        </p:spPr>
        <p:txBody>
          <a:bodyPr wrap="square" rtlCol="0">
            <a:spAutoFit/>
          </a:bodyPr>
          <a:lstStyle/>
          <a:p>
            <a:pPr algn="r"/>
            <a:r>
              <a:rPr lang="en-US" sz="1400" dirty="0">
                <a:solidFill>
                  <a:schemeClr val="bg1"/>
                </a:solidFill>
              </a:rPr>
              <a:t>C. Swindells </a:t>
            </a:r>
            <a:r>
              <a:rPr lang="en-US" sz="1400" i="1" dirty="0">
                <a:solidFill>
                  <a:schemeClr val="bg1"/>
                </a:solidFill>
              </a:rPr>
              <a:t>et al. </a:t>
            </a:r>
            <a:r>
              <a:rPr lang="en-US" sz="1400" dirty="0">
                <a:solidFill>
                  <a:schemeClr val="bg1"/>
                </a:solidFill>
              </a:rPr>
              <a:t>Submitted to </a:t>
            </a:r>
            <a:endParaRPr lang="en-GB" sz="1400" dirty="0">
              <a:solidFill>
                <a:schemeClr val="bg1"/>
              </a:solidFill>
            </a:endParaRPr>
          </a:p>
        </p:txBody>
      </p:sp>
      <p:pic>
        <p:nvPicPr>
          <p:cNvPr id="13" name="Picture 3" descr="reflec1">
            <a:extLst>
              <a:ext uri="{FF2B5EF4-FFF2-40B4-BE49-F238E27FC236}">
                <a16:creationId xmlns:a16="http://schemas.microsoft.com/office/drawing/2014/main" id="{FCF85C0B-E865-4535-9866-2747DB6DA641}"/>
              </a:ext>
            </a:extLst>
          </p:cNvPr>
          <p:cNvPicPr>
            <a:picLocks noChangeAspect="1" noChangeArrowheads="1"/>
          </p:cNvPicPr>
          <p:nvPr/>
        </p:nvPicPr>
        <p:blipFill>
          <a:blip r:embed="rId2" cstate="print"/>
          <a:srcRect l="-2510" t="-5652" r="-2510" b="-5652"/>
          <a:stretch>
            <a:fillRect/>
          </a:stretch>
        </p:blipFill>
        <p:spPr bwMode="auto">
          <a:xfrm>
            <a:off x="6395655" y="169142"/>
            <a:ext cx="5294312" cy="2351087"/>
          </a:xfrm>
          <a:prstGeom prst="rect">
            <a:avLst/>
          </a:prstGeom>
          <a:noFill/>
          <a:ln w="9525">
            <a:noFill/>
            <a:miter lim="800000"/>
            <a:headEnd/>
            <a:tailEnd/>
          </a:ln>
        </p:spPr>
      </p:pic>
      <p:graphicFrame>
        <p:nvGraphicFramePr>
          <p:cNvPr id="14" name="Object 6">
            <a:extLst>
              <a:ext uri="{FF2B5EF4-FFF2-40B4-BE49-F238E27FC236}">
                <a16:creationId xmlns:a16="http://schemas.microsoft.com/office/drawing/2014/main" id="{37A454ED-5F1D-4614-9F78-00C007D80E8C}"/>
              </a:ext>
            </a:extLst>
          </p:cNvPr>
          <p:cNvGraphicFramePr>
            <a:graphicFrameLocks noChangeAspect="1"/>
          </p:cNvGraphicFramePr>
          <p:nvPr>
            <p:extLst>
              <p:ext uri="{D42A27DB-BD31-4B8C-83A1-F6EECF244321}">
                <p14:modId xmlns:p14="http://schemas.microsoft.com/office/powerpoint/2010/main" val="2535368916"/>
              </p:ext>
            </p:extLst>
          </p:nvPr>
        </p:nvGraphicFramePr>
        <p:xfrm>
          <a:off x="7077826" y="4357522"/>
          <a:ext cx="4483100" cy="811212"/>
        </p:xfrm>
        <a:graphic>
          <a:graphicData uri="http://schemas.openxmlformats.org/presentationml/2006/ole">
            <mc:AlternateContent xmlns:mc="http://schemas.openxmlformats.org/markup-compatibility/2006">
              <mc:Choice xmlns:v="urn:schemas-microsoft-com:vml" Requires="v">
                <p:oleObj name="Equation" r:id="rId3" imgW="2171520" imgH="393480" progId="Equation.DSMT4">
                  <p:embed/>
                </p:oleObj>
              </mc:Choice>
              <mc:Fallback>
                <p:oleObj name="Equation" r:id="rId3" imgW="2171520" imgH="393480" progId="Equation.DSMT4">
                  <p:embed/>
                  <p:pic>
                    <p:nvPicPr>
                      <p:cNvPr id="349190" name="Object 6"/>
                      <p:cNvPicPr>
                        <a:picLocks noChangeAspect="1" noChangeArrowheads="1"/>
                      </p:cNvPicPr>
                      <p:nvPr/>
                    </p:nvPicPr>
                    <p:blipFill>
                      <a:blip r:embed="rId4"/>
                      <a:srcRect/>
                      <a:stretch>
                        <a:fillRect/>
                      </a:stretch>
                    </p:blipFill>
                    <p:spPr bwMode="auto">
                      <a:xfrm>
                        <a:off x="7077826" y="4357522"/>
                        <a:ext cx="4483100" cy="811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7">
            <a:extLst>
              <a:ext uri="{FF2B5EF4-FFF2-40B4-BE49-F238E27FC236}">
                <a16:creationId xmlns:a16="http://schemas.microsoft.com/office/drawing/2014/main" id="{39E23193-574D-4BC3-9707-9ABD8D3FAEC1}"/>
              </a:ext>
            </a:extLst>
          </p:cNvPr>
          <p:cNvGraphicFramePr>
            <a:graphicFrameLocks noChangeAspect="1"/>
          </p:cNvGraphicFramePr>
          <p:nvPr>
            <p:extLst>
              <p:ext uri="{D42A27DB-BD31-4B8C-83A1-F6EECF244321}">
                <p14:modId xmlns:p14="http://schemas.microsoft.com/office/powerpoint/2010/main" val="262817689"/>
              </p:ext>
            </p:extLst>
          </p:nvPr>
        </p:nvGraphicFramePr>
        <p:xfrm>
          <a:off x="7077826" y="5555591"/>
          <a:ext cx="4170362" cy="812800"/>
        </p:xfrm>
        <a:graphic>
          <a:graphicData uri="http://schemas.openxmlformats.org/presentationml/2006/ole">
            <mc:AlternateContent xmlns:mc="http://schemas.openxmlformats.org/markup-compatibility/2006">
              <mc:Choice xmlns:v="urn:schemas-microsoft-com:vml" Requires="v">
                <p:oleObj name="Equation" r:id="rId5" imgW="2019240" imgH="393480" progId="Equation.DSMT4">
                  <p:embed/>
                </p:oleObj>
              </mc:Choice>
              <mc:Fallback>
                <p:oleObj name="Equation" r:id="rId5" imgW="2019240" imgH="393480" progId="Equation.DSMT4">
                  <p:embed/>
                  <p:pic>
                    <p:nvPicPr>
                      <p:cNvPr id="349191" name="Object 7"/>
                      <p:cNvPicPr>
                        <a:picLocks noChangeAspect="1" noChangeArrowheads="1"/>
                      </p:cNvPicPr>
                      <p:nvPr/>
                    </p:nvPicPr>
                    <p:blipFill>
                      <a:blip r:embed="rId6"/>
                      <a:srcRect/>
                      <a:stretch>
                        <a:fillRect/>
                      </a:stretch>
                    </p:blipFill>
                    <p:spPr bwMode="auto">
                      <a:xfrm>
                        <a:off x="7077826" y="5555591"/>
                        <a:ext cx="4170362"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15">
            <a:extLst>
              <a:ext uri="{FF2B5EF4-FFF2-40B4-BE49-F238E27FC236}">
                <a16:creationId xmlns:a16="http://schemas.microsoft.com/office/drawing/2014/main" id="{1BC01E45-5C46-4C4D-A135-B8AAE96B6C0A}"/>
              </a:ext>
            </a:extLst>
          </p:cNvPr>
          <p:cNvGraphicFramePr>
            <a:graphicFrameLocks noChangeAspect="1"/>
          </p:cNvGraphicFramePr>
          <p:nvPr>
            <p:extLst>
              <p:ext uri="{D42A27DB-BD31-4B8C-83A1-F6EECF244321}">
                <p14:modId xmlns:p14="http://schemas.microsoft.com/office/powerpoint/2010/main" val="3283443363"/>
              </p:ext>
            </p:extLst>
          </p:nvPr>
        </p:nvGraphicFramePr>
        <p:xfrm>
          <a:off x="7388636" y="2584779"/>
          <a:ext cx="3308350" cy="1385887"/>
        </p:xfrm>
        <a:graphic>
          <a:graphicData uri="http://schemas.openxmlformats.org/presentationml/2006/ole">
            <mc:AlternateContent xmlns:mc="http://schemas.openxmlformats.org/markup-compatibility/2006">
              <mc:Choice xmlns:v="urn:schemas-microsoft-com:vml" Requires="v">
                <p:oleObj name="Equation" r:id="rId7" imgW="1536480" imgH="660240" progId="Equation.DSMT4">
                  <p:embed/>
                </p:oleObj>
              </mc:Choice>
              <mc:Fallback>
                <p:oleObj name="Equation" r:id="rId7" imgW="1536480" imgH="660240" progId="Equation.DSMT4">
                  <p:embed/>
                  <p:pic>
                    <p:nvPicPr>
                      <p:cNvPr id="13" name="Object 12">
                        <a:extLst>
                          <a:ext uri="{FF2B5EF4-FFF2-40B4-BE49-F238E27FC236}">
                            <a16:creationId xmlns:a16="http://schemas.microsoft.com/office/drawing/2014/main" id="{32C2DCEC-1C33-444E-86F0-9400C92A27C2}"/>
                          </a:ext>
                        </a:extLst>
                      </p:cNvPr>
                      <p:cNvPicPr>
                        <a:picLocks noChangeAspect="1" noChangeArrowheads="1"/>
                      </p:cNvPicPr>
                      <p:nvPr/>
                    </p:nvPicPr>
                    <p:blipFill>
                      <a:blip r:embed="rId8"/>
                      <a:srcRect/>
                      <a:stretch>
                        <a:fillRect/>
                      </a:stretch>
                    </p:blipFill>
                    <p:spPr bwMode="auto">
                      <a:xfrm>
                        <a:off x="7388636" y="2584779"/>
                        <a:ext cx="3308350" cy="1385887"/>
                      </a:xfrm>
                      <a:prstGeom prst="rect">
                        <a:avLst/>
                      </a:prstGeom>
                      <a:noFill/>
                    </p:spPr>
                  </p:pic>
                </p:oleObj>
              </mc:Fallback>
            </mc:AlternateContent>
          </a:graphicData>
        </a:graphic>
      </p:graphicFrame>
    </p:spTree>
    <p:extLst>
      <p:ext uri="{BB962C8B-B14F-4D97-AF65-F5344CB8AC3E}">
        <p14:creationId xmlns:p14="http://schemas.microsoft.com/office/powerpoint/2010/main" val="7473351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C7A70-AC48-46E9-8359-B4D9438A808F}"/>
              </a:ext>
            </a:extLst>
          </p:cNvPr>
          <p:cNvSpPr>
            <a:spLocks noGrp="1"/>
          </p:cNvSpPr>
          <p:nvPr>
            <p:ph type="title"/>
          </p:nvPr>
        </p:nvSpPr>
        <p:spPr/>
        <p:txBody>
          <a:bodyPr/>
          <a:lstStyle/>
          <a:p>
            <a:r>
              <a:rPr lang="en-GB" dirty="0"/>
              <a:t>But….</a:t>
            </a:r>
          </a:p>
        </p:txBody>
      </p:sp>
      <p:sp>
        <p:nvSpPr>
          <p:cNvPr id="4" name="TextBox 3">
            <a:extLst>
              <a:ext uri="{FF2B5EF4-FFF2-40B4-BE49-F238E27FC236}">
                <a16:creationId xmlns:a16="http://schemas.microsoft.com/office/drawing/2014/main" id="{F7B24859-50E3-466F-8307-D80E0DBA6E16}"/>
              </a:ext>
            </a:extLst>
          </p:cNvPr>
          <p:cNvSpPr txBox="1"/>
          <p:nvPr/>
        </p:nvSpPr>
        <p:spPr>
          <a:xfrm>
            <a:off x="149549" y="1010245"/>
            <a:ext cx="5646797" cy="5847755"/>
          </a:xfrm>
          <a:prstGeom prst="rect">
            <a:avLst/>
          </a:prstGeom>
          <a:noFill/>
        </p:spPr>
        <p:txBody>
          <a:bodyPr wrap="square" rtlCol="0">
            <a:spAutoFit/>
          </a:bodyPr>
          <a:lstStyle/>
          <a:p>
            <a:r>
              <a:rPr lang="en-GB" sz="2200" dirty="0"/>
              <a:t>Issue remain in:</a:t>
            </a:r>
          </a:p>
          <a:p>
            <a:endParaRPr lang="en-GB" sz="2200" dirty="0"/>
          </a:p>
          <a:p>
            <a:pPr marL="342900" indent="-342900">
              <a:buFont typeface="Arial" panose="020B0604020202020204" pitchFamily="34" charset="0"/>
              <a:buChar char="•"/>
            </a:pPr>
            <a:r>
              <a:rPr lang="en-GB" sz="2200" dirty="0"/>
              <a:t>Optical constants</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Good models of the structural and magnetic interfaces (which may be different)</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Simultaneous fitting strategies and the figure of merit to be used</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Uncertainties in the x-ray data (not Poisson)</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Uncertainties in the SLDs</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Model input bias</a:t>
            </a:r>
          </a:p>
          <a:p>
            <a:endParaRPr lang="en-GB" sz="2200" dirty="0"/>
          </a:p>
          <a:p>
            <a:endParaRPr lang="en-GB" sz="2200" dirty="0"/>
          </a:p>
        </p:txBody>
      </p:sp>
      <p:pic>
        <p:nvPicPr>
          <p:cNvPr id="7" name="Picture 6">
            <a:extLst>
              <a:ext uri="{FF2B5EF4-FFF2-40B4-BE49-F238E27FC236}">
                <a16:creationId xmlns:a16="http://schemas.microsoft.com/office/drawing/2014/main" id="{92C5D1EE-9BE1-4393-9902-8E17AE669882}"/>
              </a:ext>
            </a:extLst>
          </p:cNvPr>
          <p:cNvPicPr>
            <a:picLocks noChangeAspect="1"/>
          </p:cNvPicPr>
          <p:nvPr/>
        </p:nvPicPr>
        <p:blipFill>
          <a:blip r:embed="rId2"/>
          <a:stretch>
            <a:fillRect/>
          </a:stretch>
        </p:blipFill>
        <p:spPr>
          <a:xfrm>
            <a:off x="6037076" y="1758188"/>
            <a:ext cx="6154924" cy="3710456"/>
          </a:xfrm>
          <a:prstGeom prst="rect">
            <a:avLst/>
          </a:prstGeom>
        </p:spPr>
      </p:pic>
      <p:sp>
        <p:nvSpPr>
          <p:cNvPr id="8" name="TextBox 7">
            <a:extLst>
              <a:ext uri="{FF2B5EF4-FFF2-40B4-BE49-F238E27FC236}">
                <a16:creationId xmlns:a16="http://schemas.microsoft.com/office/drawing/2014/main" id="{1CCEB4EE-0603-47D1-A419-9615128D2DE0}"/>
              </a:ext>
            </a:extLst>
          </p:cNvPr>
          <p:cNvSpPr txBox="1"/>
          <p:nvPr/>
        </p:nvSpPr>
        <p:spPr>
          <a:xfrm>
            <a:off x="7998781" y="1388856"/>
            <a:ext cx="3107184" cy="369332"/>
          </a:xfrm>
          <a:prstGeom prst="rect">
            <a:avLst/>
          </a:prstGeom>
          <a:noFill/>
        </p:spPr>
        <p:txBody>
          <a:bodyPr wrap="square" rtlCol="0">
            <a:spAutoFit/>
          </a:bodyPr>
          <a:lstStyle/>
          <a:p>
            <a:r>
              <a:rPr lang="en-GB" dirty="0">
                <a:solidFill>
                  <a:schemeClr val="tx2"/>
                </a:solidFill>
              </a:rPr>
              <a:t>Si/</a:t>
            </a:r>
            <a:r>
              <a:rPr lang="en-GB" dirty="0" err="1">
                <a:solidFill>
                  <a:schemeClr val="tx2"/>
                </a:solidFill>
              </a:rPr>
              <a:t>AlZr</a:t>
            </a:r>
            <a:r>
              <a:rPr lang="en-GB" dirty="0">
                <a:solidFill>
                  <a:schemeClr val="tx2"/>
                </a:solidFill>
              </a:rPr>
              <a:t>/Sm</a:t>
            </a:r>
            <a:r>
              <a:rPr lang="en-GB" baseline="-25000" dirty="0">
                <a:solidFill>
                  <a:schemeClr val="tx2"/>
                </a:solidFill>
              </a:rPr>
              <a:t>8</a:t>
            </a:r>
            <a:r>
              <a:rPr lang="en-GB" dirty="0">
                <a:solidFill>
                  <a:schemeClr val="tx2"/>
                </a:solidFill>
              </a:rPr>
              <a:t>Co</a:t>
            </a:r>
            <a:r>
              <a:rPr lang="en-GB" baseline="-25000" dirty="0">
                <a:solidFill>
                  <a:schemeClr val="tx2"/>
                </a:solidFill>
              </a:rPr>
              <a:t>92</a:t>
            </a:r>
            <a:r>
              <a:rPr lang="en-GB" dirty="0">
                <a:solidFill>
                  <a:schemeClr val="tx2"/>
                </a:solidFill>
              </a:rPr>
              <a:t>/</a:t>
            </a:r>
            <a:r>
              <a:rPr lang="en-GB" dirty="0" err="1">
                <a:solidFill>
                  <a:schemeClr val="tx2"/>
                </a:solidFill>
              </a:rPr>
              <a:t>AlZr</a:t>
            </a:r>
            <a:endParaRPr lang="en-GB" dirty="0">
              <a:solidFill>
                <a:schemeClr val="tx2"/>
              </a:solidFill>
            </a:endParaRPr>
          </a:p>
        </p:txBody>
      </p:sp>
    </p:spTree>
    <p:extLst>
      <p:ext uri="{BB962C8B-B14F-4D97-AF65-F5344CB8AC3E}">
        <p14:creationId xmlns:p14="http://schemas.microsoft.com/office/powerpoint/2010/main" val="291801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3C7F2-12D5-4AEE-900F-96268BA58B4B}"/>
              </a:ext>
            </a:extLst>
          </p:cNvPr>
          <p:cNvSpPr>
            <a:spLocks noGrp="1"/>
          </p:cNvSpPr>
          <p:nvPr>
            <p:ph type="title"/>
          </p:nvPr>
        </p:nvSpPr>
        <p:spPr>
          <a:xfrm>
            <a:off x="0" y="-14493"/>
            <a:ext cx="10515600" cy="1365519"/>
          </a:xfrm>
        </p:spPr>
        <p:txBody>
          <a:bodyPr/>
          <a:lstStyle/>
          <a:p>
            <a:r>
              <a:rPr lang="en-GB" dirty="0"/>
              <a:t>X-ray Reflectometry: Health Warning</a:t>
            </a:r>
          </a:p>
        </p:txBody>
      </p:sp>
      <p:pic>
        <p:nvPicPr>
          <p:cNvPr id="12" name="Picture 11" descr="Diagram&#10;&#10;Description automatically generated">
            <a:extLst>
              <a:ext uri="{FF2B5EF4-FFF2-40B4-BE49-F238E27FC236}">
                <a16:creationId xmlns:a16="http://schemas.microsoft.com/office/drawing/2014/main" id="{4DC4E6A4-6AE0-49B9-BB43-DF561E2FF7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982" r="114" b="4656"/>
          <a:stretch/>
        </p:blipFill>
        <p:spPr>
          <a:xfrm>
            <a:off x="4319632" y="1227086"/>
            <a:ext cx="4233910" cy="5295773"/>
          </a:xfrm>
          <a:prstGeom prst="rect">
            <a:avLst/>
          </a:prstGeom>
        </p:spPr>
      </p:pic>
      <p:pic>
        <p:nvPicPr>
          <p:cNvPr id="13" name="Picture 12">
            <a:extLst>
              <a:ext uri="{FF2B5EF4-FFF2-40B4-BE49-F238E27FC236}">
                <a16:creationId xmlns:a16="http://schemas.microsoft.com/office/drawing/2014/main" id="{8B0AFF26-5C5D-4B71-B041-A35EE870A07A}"/>
              </a:ext>
            </a:extLst>
          </p:cNvPr>
          <p:cNvPicPr>
            <a:picLocks noChangeAspect="1"/>
          </p:cNvPicPr>
          <p:nvPr/>
        </p:nvPicPr>
        <p:blipFill rotWithShape="1">
          <a:blip r:embed="rId3"/>
          <a:srcRect l="3138" t="4837" b="3790"/>
          <a:stretch/>
        </p:blipFill>
        <p:spPr>
          <a:xfrm>
            <a:off x="127000" y="1351258"/>
            <a:ext cx="3920403" cy="5295773"/>
          </a:xfrm>
          <a:prstGeom prst="rect">
            <a:avLst/>
          </a:prstGeom>
        </p:spPr>
      </p:pic>
      <p:sp>
        <p:nvSpPr>
          <p:cNvPr id="14" name="Rectangle 13">
            <a:extLst>
              <a:ext uri="{FF2B5EF4-FFF2-40B4-BE49-F238E27FC236}">
                <a16:creationId xmlns:a16="http://schemas.microsoft.com/office/drawing/2014/main" id="{E29E8E9E-2E74-4E46-AE1F-5E71C2E98F66}"/>
              </a:ext>
            </a:extLst>
          </p:cNvPr>
          <p:cNvSpPr/>
          <p:nvPr/>
        </p:nvSpPr>
        <p:spPr>
          <a:xfrm>
            <a:off x="5467350" y="1718637"/>
            <a:ext cx="152399" cy="1212057"/>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9E02BA62-00F1-4AFD-8666-DA9F8A6DC73F}"/>
              </a:ext>
            </a:extLst>
          </p:cNvPr>
          <p:cNvSpPr/>
          <p:nvPr/>
        </p:nvSpPr>
        <p:spPr>
          <a:xfrm>
            <a:off x="5819776" y="1725781"/>
            <a:ext cx="152399" cy="1212057"/>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85207C12-0265-418D-9A06-07874517C817}"/>
              </a:ext>
            </a:extLst>
          </p:cNvPr>
          <p:cNvSpPr/>
          <p:nvPr/>
        </p:nvSpPr>
        <p:spPr>
          <a:xfrm>
            <a:off x="6181726" y="1721019"/>
            <a:ext cx="152399" cy="1212057"/>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D1C480CB-1C06-440C-ACC9-64ABC11C1AE5}"/>
              </a:ext>
            </a:extLst>
          </p:cNvPr>
          <p:cNvSpPr/>
          <p:nvPr/>
        </p:nvSpPr>
        <p:spPr>
          <a:xfrm>
            <a:off x="6550820" y="1721019"/>
            <a:ext cx="152399" cy="1212057"/>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5069DBE6-274C-4E58-80DD-C80E8C5EADAC}"/>
              </a:ext>
            </a:extLst>
          </p:cNvPr>
          <p:cNvSpPr/>
          <p:nvPr/>
        </p:nvSpPr>
        <p:spPr>
          <a:xfrm>
            <a:off x="5543549" y="4716808"/>
            <a:ext cx="223839" cy="1325562"/>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ED81CB9B-AD77-4C6B-9CA9-FB998F7B7CA6}"/>
              </a:ext>
            </a:extLst>
          </p:cNvPr>
          <p:cNvSpPr/>
          <p:nvPr/>
        </p:nvSpPr>
        <p:spPr>
          <a:xfrm>
            <a:off x="6069806" y="4716808"/>
            <a:ext cx="250872" cy="1325562"/>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5679BEF4-9491-4DA2-9EB5-F6A80AB2DA0B}"/>
              </a:ext>
            </a:extLst>
          </p:cNvPr>
          <p:cNvSpPr/>
          <p:nvPr/>
        </p:nvSpPr>
        <p:spPr>
          <a:xfrm>
            <a:off x="6588077" y="4716808"/>
            <a:ext cx="250872" cy="1325562"/>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3654321-59B0-4A66-BED3-53033DC79930}"/>
              </a:ext>
            </a:extLst>
          </p:cNvPr>
          <p:cNvSpPr/>
          <p:nvPr/>
        </p:nvSpPr>
        <p:spPr>
          <a:xfrm>
            <a:off x="7114334" y="4716808"/>
            <a:ext cx="250872" cy="1325562"/>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0E668F9-89E6-4559-A136-1BD2A22E9747}"/>
              </a:ext>
            </a:extLst>
          </p:cNvPr>
          <p:cNvSpPr/>
          <p:nvPr/>
        </p:nvSpPr>
        <p:spPr>
          <a:xfrm>
            <a:off x="5467351" y="3268943"/>
            <a:ext cx="209550" cy="1212057"/>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256B9C3A-A8EB-4D25-871B-DC27805BA0A0}"/>
              </a:ext>
            </a:extLst>
          </p:cNvPr>
          <p:cNvSpPr/>
          <p:nvPr/>
        </p:nvSpPr>
        <p:spPr>
          <a:xfrm>
            <a:off x="5848351" y="3268943"/>
            <a:ext cx="209550" cy="1212057"/>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8E342B58-95B5-4D11-9110-47AF6D8E7B05}"/>
              </a:ext>
            </a:extLst>
          </p:cNvPr>
          <p:cNvSpPr/>
          <p:nvPr/>
        </p:nvSpPr>
        <p:spPr>
          <a:xfrm>
            <a:off x="6305551" y="3259133"/>
            <a:ext cx="209550" cy="1212057"/>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40190CDF-AFBB-4CB8-83CA-F49B79AC14BA}"/>
              </a:ext>
            </a:extLst>
          </p:cNvPr>
          <p:cNvSpPr/>
          <p:nvPr/>
        </p:nvSpPr>
        <p:spPr>
          <a:xfrm>
            <a:off x="6707164" y="3259132"/>
            <a:ext cx="209550" cy="1212057"/>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645E661F-DAB0-4D6D-B627-18751BD3AE8F}"/>
              </a:ext>
            </a:extLst>
          </p:cNvPr>
          <p:cNvSpPr/>
          <p:nvPr/>
        </p:nvSpPr>
        <p:spPr>
          <a:xfrm>
            <a:off x="7096171" y="3259132"/>
            <a:ext cx="209550" cy="1212057"/>
          </a:xfrm>
          <a:prstGeom prst="rect">
            <a:avLst/>
          </a:prstGeom>
          <a:solidFill>
            <a:schemeClr val="accent1">
              <a:alpha val="36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BAE44B5A-DE3B-49A0-BF44-DCB193E71FF1}"/>
              </a:ext>
            </a:extLst>
          </p:cNvPr>
          <p:cNvSpPr txBox="1"/>
          <p:nvPr/>
        </p:nvSpPr>
        <p:spPr>
          <a:xfrm>
            <a:off x="8773164" y="1244727"/>
            <a:ext cx="3291836" cy="3139321"/>
          </a:xfrm>
          <a:prstGeom prst="rect">
            <a:avLst/>
          </a:prstGeom>
          <a:noFill/>
        </p:spPr>
        <p:txBody>
          <a:bodyPr wrap="square" rtlCol="0">
            <a:spAutoFit/>
          </a:bodyPr>
          <a:lstStyle/>
          <a:p>
            <a:r>
              <a:rPr lang="en-GB" sz="2200" b="1" dirty="0"/>
              <a:t>Claimed Information obtained</a:t>
            </a:r>
            <a:r>
              <a:rPr lang="en-GB" sz="2200" dirty="0"/>
              <a:t>:</a:t>
            </a:r>
          </a:p>
          <a:p>
            <a:endParaRPr lang="en-GB" sz="2200" dirty="0"/>
          </a:p>
          <a:p>
            <a:pPr marL="285750" indent="-285750">
              <a:buFont typeface="Arial" panose="020B0604020202020204" pitchFamily="34" charset="0"/>
              <a:buChar char="•"/>
            </a:pPr>
            <a:r>
              <a:rPr lang="en-GB" sz="2200" dirty="0"/>
              <a:t>Number and repetition of layers</a:t>
            </a:r>
          </a:p>
          <a:p>
            <a:pPr marL="285750" indent="-285750">
              <a:buFont typeface="Arial" panose="020B0604020202020204" pitchFamily="34" charset="0"/>
              <a:buChar char="•"/>
            </a:pPr>
            <a:r>
              <a:rPr lang="en-GB" sz="2200" dirty="0"/>
              <a:t>Layer thickness</a:t>
            </a:r>
          </a:p>
          <a:p>
            <a:pPr marL="285750" indent="-285750">
              <a:buFont typeface="Arial" panose="020B0604020202020204" pitchFamily="34" charset="0"/>
              <a:buChar char="•"/>
            </a:pPr>
            <a:r>
              <a:rPr lang="en-GB" sz="2200" dirty="0"/>
              <a:t>Layer density/composition</a:t>
            </a:r>
          </a:p>
          <a:p>
            <a:pPr marL="285750" indent="-285750">
              <a:buFont typeface="Arial" panose="020B0604020202020204" pitchFamily="34" charset="0"/>
              <a:buChar char="•"/>
            </a:pPr>
            <a:r>
              <a:rPr lang="en-GB" sz="2200" dirty="0"/>
              <a:t>Interface width </a:t>
            </a:r>
          </a:p>
        </p:txBody>
      </p:sp>
      <p:pic>
        <p:nvPicPr>
          <p:cNvPr id="28" name="Picture 27">
            <a:extLst>
              <a:ext uri="{FF2B5EF4-FFF2-40B4-BE49-F238E27FC236}">
                <a16:creationId xmlns:a16="http://schemas.microsoft.com/office/drawing/2014/main" id="{8BB46231-DB76-43DF-965C-366A1649CC8B}"/>
              </a:ext>
            </a:extLst>
          </p:cNvPr>
          <p:cNvPicPr>
            <a:picLocks noChangeAspect="1"/>
          </p:cNvPicPr>
          <p:nvPr/>
        </p:nvPicPr>
        <p:blipFill>
          <a:blip r:embed="rId4"/>
          <a:stretch>
            <a:fillRect/>
          </a:stretch>
        </p:blipFill>
        <p:spPr>
          <a:xfrm>
            <a:off x="6715631" y="1436296"/>
            <a:ext cx="1524404" cy="970076"/>
          </a:xfrm>
          <a:prstGeom prst="rect">
            <a:avLst/>
          </a:prstGeom>
        </p:spPr>
      </p:pic>
      <p:sp>
        <p:nvSpPr>
          <p:cNvPr id="29" name="TextBox 28">
            <a:extLst>
              <a:ext uri="{FF2B5EF4-FFF2-40B4-BE49-F238E27FC236}">
                <a16:creationId xmlns:a16="http://schemas.microsoft.com/office/drawing/2014/main" id="{8F83418D-A21F-4815-AD34-195D28D5868C}"/>
              </a:ext>
            </a:extLst>
          </p:cNvPr>
          <p:cNvSpPr txBox="1"/>
          <p:nvPr/>
        </p:nvSpPr>
        <p:spPr>
          <a:xfrm>
            <a:off x="8691238" y="4917924"/>
            <a:ext cx="3291836" cy="923330"/>
          </a:xfrm>
          <a:prstGeom prst="rect">
            <a:avLst/>
          </a:prstGeom>
          <a:noFill/>
        </p:spPr>
        <p:txBody>
          <a:bodyPr wrap="square" rtlCol="0">
            <a:spAutoFit/>
          </a:bodyPr>
          <a:lstStyle/>
          <a:p>
            <a:r>
              <a:rPr lang="en-GB" b="1" dirty="0">
                <a:solidFill>
                  <a:srgbClr val="003300"/>
                </a:solidFill>
              </a:rPr>
              <a:t>What we actually refine is the SLD which has systematic bias in it due to the input model used.</a:t>
            </a:r>
          </a:p>
        </p:txBody>
      </p:sp>
    </p:spTree>
    <p:extLst>
      <p:ext uri="{BB962C8B-B14F-4D97-AF65-F5344CB8AC3E}">
        <p14:creationId xmlns:p14="http://schemas.microsoft.com/office/powerpoint/2010/main" val="2853050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BE7147B-4EDF-48DE-9385-F5166DE70245}"/>
              </a:ext>
            </a:extLst>
          </p:cNvPr>
          <p:cNvSpPr txBox="1"/>
          <p:nvPr/>
        </p:nvSpPr>
        <p:spPr>
          <a:xfrm>
            <a:off x="106532" y="1348800"/>
            <a:ext cx="12011487" cy="3816429"/>
          </a:xfrm>
          <a:prstGeom prst="rect">
            <a:avLst/>
          </a:prstGeom>
          <a:noFill/>
        </p:spPr>
        <p:txBody>
          <a:bodyPr wrap="square" rtlCol="0">
            <a:spAutoFit/>
          </a:bodyPr>
          <a:lstStyle/>
          <a:p>
            <a:pPr algn="ctr"/>
            <a:r>
              <a:rPr lang="en-GB" sz="2200" b="0" dirty="0"/>
              <a:t>In most packages, samples are defined using slabs of material which is defined by their refractive index, </a:t>
            </a:r>
            <a:r>
              <a:rPr lang="en-GB" sz="2200" b="0" i="1" dirty="0"/>
              <a:t>n=1-</a:t>
            </a:r>
            <a:r>
              <a:rPr lang="en-GB" sz="2200" b="0" i="1" dirty="0">
                <a:latin typeface="Symbol" panose="05050102010706020507" pitchFamily="18" charset="2"/>
              </a:rPr>
              <a:t>d</a:t>
            </a:r>
            <a:r>
              <a:rPr lang="en-GB" sz="2200" b="0" i="1" dirty="0"/>
              <a:t>-i</a:t>
            </a:r>
            <a:r>
              <a:rPr lang="en-GB" sz="2200" b="0" i="1" dirty="0">
                <a:latin typeface="Symbol" panose="05050102010706020507" pitchFamily="18" charset="2"/>
              </a:rPr>
              <a:t>b,</a:t>
            </a:r>
            <a:r>
              <a:rPr lang="en-GB" sz="2200" b="0" i="1" dirty="0"/>
              <a:t> </a:t>
            </a:r>
            <a:r>
              <a:rPr lang="en-GB" sz="2200" dirty="0"/>
              <a:t>and recursive methods used to determine the electric field and hence the reflected intensity.</a:t>
            </a:r>
            <a:endParaRPr lang="en-GB" sz="2200" b="0" i="1" dirty="0"/>
          </a:p>
          <a:p>
            <a:pPr algn="ctr"/>
            <a:endParaRPr lang="en-GB" sz="2200" b="0" i="1" dirty="0"/>
          </a:p>
          <a:p>
            <a:pPr algn="ctr"/>
            <a:endParaRPr lang="en-GB" sz="2200" b="0" i="1" dirty="0"/>
          </a:p>
          <a:p>
            <a:pPr algn="ctr"/>
            <a:endParaRPr lang="en-GB" sz="2200" i="1" dirty="0"/>
          </a:p>
          <a:p>
            <a:pPr algn="ctr"/>
            <a:endParaRPr lang="en-GB" sz="2200" b="0" i="1" dirty="0"/>
          </a:p>
          <a:p>
            <a:pPr algn="ctr"/>
            <a:endParaRPr lang="en-GB" sz="2200" i="1" dirty="0"/>
          </a:p>
          <a:p>
            <a:pPr algn="ctr"/>
            <a:endParaRPr lang="en-GB" sz="2200" i="1" dirty="0"/>
          </a:p>
          <a:p>
            <a:pPr algn="ctr"/>
            <a:endParaRPr lang="en-GB" sz="2200" i="1" dirty="0"/>
          </a:p>
          <a:p>
            <a:pPr algn="ctr"/>
            <a:endParaRPr lang="en-GB" sz="2200" b="0" dirty="0"/>
          </a:p>
          <a:p>
            <a:pPr algn="ctr"/>
            <a:r>
              <a:rPr lang="en-GB" sz="2200" dirty="0"/>
              <a:t> </a:t>
            </a:r>
          </a:p>
        </p:txBody>
      </p:sp>
      <p:sp>
        <p:nvSpPr>
          <p:cNvPr id="2" name="Title 1">
            <a:extLst>
              <a:ext uri="{FF2B5EF4-FFF2-40B4-BE49-F238E27FC236}">
                <a16:creationId xmlns:a16="http://schemas.microsoft.com/office/drawing/2014/main" id="{3153C7F2-12D5-4AEE-900F-96268BA58B4B}"/>
              </a:ext>
            </a:extLst>
          </p:cNvPr>
          <p:cNvSpPr>
            <a:spLocks noGrp="1"/>
          </p:cNvSpPr>
          <p:nvPr>
            <p:ph type="title"/>
          </p:nvPr>
        </p:nvSpPr>
        <p:spPr>
          <a:xfrm>
            <a:off x="0" y="-14493"/>
            <a:ext cx="10515600" cy="1365519"/>
          </a:xfrm>
        </p:spPr>
        <p:txBody>
          <a:bodyPr/>
          <a:lstStyle/>
          <a:p>
            <a:r>
              <a:rPr lang="en-GB" dirty="0"/>
              <a:t>X-ray Reflectometry: Model Inputs</a:t>
            </a:r>
          </a:p>
        </p:txBody>
      </p:sp>
      <p:pic>
        <p:nvPicPr>
          <p:cNvPr id="4" name="Picture 3" descr="reflec1">
            <a:extLst>
              <a:ext uri="{FF2B5EF4-FFF2-40B4-BE49-F238E27FC236}">
                <a16:creationId xmlns:a16="http://schemas.microsoft.com/office/drawing/2014/main" id="{0A2A282F-ED63-4482-9B8F-A58626B89B95}"/>
              </a:ext>
            </a:extLst>
          </p:cNvPr>
          <p:cNvPicPr>
            <a:picLocks noChangeAspect="1" noChangeArrowheads="1"/>
          </p:cNvPicPr>
          <p:nvPr/>
        </p:nvPicPr>
        <p:blipFill>
          <a:blip r:embed="rId2" cstate="print"/>
          <a:srcRect l="-2510" t="-5652" r="-2510" b="-5652"/>
          <a:stretch>
            <a:fillRect/>
          </a:stretch>
        </p:blipFill>
        <p:spPr bwMode="auto">
          <a:xfrm>
            <a:off x="899801" y="2396880"/>
            <a:ext cx="5461949" cy="2425626"/>
          </a:xfrm>
          <a:prstGeom prst="rect">
            <a:avLst/>
          </a:prstGeom>
          <a:noFill/>
          <a:ln w="9525">
            <a:noFill/>
            <a:miter lim="800000"/>
            <a:headEnd/>
            <a:tailEnd/>
          </a:ln>
        </p:spPr>
      </p:pic>
      <p:graphicFrame>
        <p:nvGraphicFramePr>
          <p:cNvPr id="7" name="Object 6">
            <a:extLst>
              <a:ext uri="{FF2B5EF4-FFF2-40B4-BE49-F238E27FC236}">
                <a16:creationId xmlns:a16="http://schemas.microsoft.com/office/drawing/2014/main" id="{151EE2FA-8048-4400-AAD3-F4A6BFB25E8E}"/>
              </a:ext>
            </a:extLst>
          </p:cNvPr>
          <p:cNvGraphicFramePr>
            <a:graphicFrameLocks noChangeAspect="1"/>
          </p:cNvGraphicFramePr>
          <p:nvPr>
            <p:extLst>
              <p:ext uri="{D42A27DB-BD31-4B8C-83A1-F6EECF244321}">
                <p14:modId xmlns:p14="http://schemas.microsoft.com/office/powerpoint/2010/main" val="1173347801"/>
              </p:ext>
            </p:extLst>
          </p:nvPr>
        </p:nvGraphicFramePr>
        <p:xfrm>
          <a:off x="4753045" y="4148465"/>
          <a:ext cx="1428311" cy="337921"/>
        </p:xfrm>
        <a:graphic>
          <a:graphicData uri="http://schemas.openxmlformats.org/presentationml/2006/ole">
            <mc:AlternateContent xmlns:mc="http://schemas.openxmlformats.org/markup-compatibility/2006">
              <mc:Choice xmlns:v="urn:schemas-microsoft-com:vml" Requires="v">
                <p:oleObj name="Equation" r:id="rId3" imgW="838080" imgH="203040" progId="Equation.DSMT4">
                  <p:embed/>
                </p:oleObj>
              </mc:Choice>
              <mc:Fallback>
                <p:oleObj name="Equation" r:id="rId3" imgW="838080" imgH="203040" progId="Equation.DSMT4">
                  <p:embed/>
                  <p:pic>
                    <p:nvPicPr>
                      <p:cNvPr id="4" name="Object 3">
                        <a:extLst>
                          <a:ext uri="{FF2B5EF4-FFF2-40B4-BE49-F238E27FC236}">
                            <a16:creationId xmlns:a16="http://schemas.microsoft.com/office/drawing/2014/main" id="{6DE38A4B-A38F-4FE6-A5C1-1F7D70D1D540}"/>
                          </a:ext>
                        </a:extLst>
                      </p:cNvPr>
                      <p:cNvPicPr>
                        <a:picLocks noChangeAspect="1" noChangeArrowheads="1"/>
                      </p:cNvPicPr>
                      <p:nvPr/>
                    </p:nvPicPr>
                    <p:blipFill>
                      <a:blip r:embed="rId4"/>
                      <a:srcRect/>
                      <a:stretch>
                        <a:fillRect/>
                      </a:stretch>
                    </p:blipFill>
                    <p:spPr bwMode="auto">
                      <a:xfrm>
                        <a:off x="4753045" y="4148465"/>
                        <a:ext cx="1428311" cy="337921"/>
                      </a:xfrm>
                      <a:prstGeom prst="rect">
                        <a:avLst/>
                      </a:prstGeom>
                      <a:noFill/>
                      <a:ln w="25400">
                        <a:noFill/>
                      </a:ln>
                    </p:spPr>
                  </p:pic>
                </p:oleObj>
              </mc:Fallback>
            </mc:AlternateContent>
          </a:graphicData>
        </a:graphic>
      </p:graphicFrame>
      <p:graphicFrame>
        <p:nvGraphicFramePr>
          <p:cNvPr id="10" name="Object 9">
            <a:extLst>
              <a:ext uri="{FF2B5EF4-FFF2-40B4-BE49-F238E27FC236}">
                <a16:creationId xmlns:a16="http://schemas.microsoft.com/office/drawing/2014/main" id="{3E453508-DF76-4F8D-9F05-07BC49C393DF}"/>
              </a:ext>
            </a:extLst>
          </p:cNvPr>
          <p:cNvGraphicFramePr>
            <a:graphicFrameLocks noChangeAspect="1"/>
          </p:cNvGraphicFramePr>
          <p:nvPr>
            <p:extLst>
              <p:ext uri="{D42A27DB-BD31-4B8C-83A1-F6EECF244321}">
                <p14:modId xmlns:p14="http://schemas.microsoft.com/office/powerpoint/2010/main" val="347452115"/>
              </p:ext>
            </p:extLst>
          </p:nvPr>
        </p:nvGraphicFramePr>
        <p:xfrm>
          <a:off x="7194953" y="2969419"/>
          <a:ext cx="3965575" cy="935037"/>
        </p:xfrm>
        <a:graphic>
          <a:graphicData uri="http://schemas.openxmlformats.org/presentationml/2006/ole">
            <mc:AlternateContent xmlns:mc="http://schemas.openxmlformats.org/markup-compatibility/2006">
              <mc:Choice xmlns:v="urn:schemas-microsoft-com:vml" Requires="v">
                <p:oleObj name="Equation" r:id="rId5" imgW="1841400" imgH="444240" progId="Equation.DSMT4">
                  <p:embed/>
                </p:oleObj>
              </mc:Choice>
              <mc:Fallback>
                <p:oleObj name="Equation" r:id="rId5" imgW="1841400" imgH="444240" progId="Equation.DSMT4">
                  <p:embed/>
                  <p:pic>
                    <p:nvPicPr>
                      <p:cNvPr id="4" name="Object 3">
                        <a:extLst>
                          <a:ext uri="{FF2B5EF4-FFF2-40B4-BE49-F238E27FC236}">
                            <a16:creationId xmlns:a16="http://schemas.microsoft.com/office/drawing/2014/main" id="{8BB3B7FE-A63C-4AFD-8849-B6C8D484A5F8}"/>
                          </a:ext>
                        </a:extLst>
                      </p:cNvPr>
                      <p:cNvPicPr>
                        <a:picLocks noChangeAspect="1" noChangeArrowheads="1"/>
                      </p:cNvPicPr>
                      <p:nvPr/>
                    </p:nvPicPr>
                    <p:blipFill>
                      <a:blip r:embed="rId6"/>
                      <a:srcRect/>
                      <a:stretch>
                        <a:fillRect/>
                      </a:stretch>
                    </p:blipFill>
                    <p:spPr bwMode="auto">
                      <a:xfrm>
                        <a:off x="7194953" y="2969419"/>
                        <a:ext cx="3965575" cy="935037"/>
                      </a:xfrm>
                      <a:prstGeom prst="rect">
                        <a:avLst/>
                      </a:prstGeom>
                      <a:noFill/>
                    </p:spPr>
                  </p:pic>
                </p:oleObj>
              </mc:Fallback>
            </mc:AlternateContent>
          </a:graphicData>
        </a:graphic>
      </p:graphicFrame>
      <p:graphicFrame>
        <p:nvGraphicFramePr>
          <p:cNvPr id="11" name="Object 10">
            <a:extLst>
              <a:ext uri="{FF2B5EF4-FFF2-40B4-BE49-F238E27FC236}">
                <a16:creationId xmlns:a16="http://schemas.microsoft.com/office/drawing/2014/main" id="{C366C01D-2DE2-4282-A02F-0B825488CB42}"/>
              </a:ext>
            </a:extLst>
          </p:cNvPr>
          <p:cNvGraphicFramePr>
            <a:graphicFrameLocks noChangeAspect="1"/>
          </p:cNvGraphicFramePr>
          <p:nvPr>
            <p:extLst>
              <p:ext uri="{D42A27DB-BD31-4B8C-83A1-F6EECF244321}">
                <p14:modId xmlns:p14="http://schemas.microsoft.com/office/powerpoint/2010/main" val="2037625061"/>
              </p:ext>
            </p:extLst>
          </p:nvPr>
        </p:nvGraphicFramePr>
        <p:xfrm>
          <a:off x="7194953" y="3904456"/>
          <a:ext cx="1831975" cy="962025"/>
        </p:xfrm>
        <a:graphic>
          <a:graphicData uri="http://schemas.openxmlformats.org/presentationml/2006/ole">
            <mc:AlternateContent xmlns:mc="http://schemas.openxmlformats.org/markup-compatibility/2006">
              <mc:Choice xmlns:v="urn:schemas-microsoft-com:vml" Requires="v">
                <p:oleObj name="Equation" r:id="rId7" imgW="850680" imgH="457200" progId="Equation.DSMT4">
                  <p:embed/>
                </p:oleObj>
              </mc:Choice>
              <mc:Fallback>
                <p:oleObj name="Equation" r:id="rId7" imgW="850680" imgH="457200" progId="Equation.DSMT4">
                  <p:embed/>
                  <p:pic>
                    <p:nvPicPr>
                      <p:cNvPr id="5" name="Object 4">
                        <a:extLst>
                          <a:ext uri="{FF2B5EF4-FFF2-40B4-BE49-F238E27FC236}">
                            <a16:creationId xmlns:a16="http://schemas.microsoft.com/office/drawing/2014/main" id="{DBF17A18-D3DE-41A3-B27A-ABB891059AA3}"/>
                          </a:ext>
                        </a:extLst>
                      </p:cNvPr>
                      <p:cNvPicPr>
                        <a:picLocks noChangeAspect="1" noChangeArrowheads="1"/>
                      </p:cNvPicPr>
                      <p:nvPr/>
                    </p:nvPicPr>
                    <p:blipFill>
                      <a:blip r:embed="rId8"/>
                      <a:srcRect/>
                      <a:stretch>
                        <a:fillRect/>
                      </a:stretch>
                    </p:blipFill>
                    <p:spPr bwMode="auto">
                      <a:xfrm>
                        <a:off x="7194953" y="3904456"/>
                        <a:ext cx="1831975" cy="962025"/>
                      </a:xfrm>
                      <a:prstGeom prst="rect">
                        <a:avLst/>
                      </a:prstGeom>
                      <a:noFill/>
                    </p:spPr>
                  </p:pic>
                </p:oleObj>
              </mc:Fallback>
            </mc:AlternateContent>
          </a:graphicData>
        </a:graphic>
      </p:graphicFrame>
      <p:sp>
        <p:nvSpPr>
          <p:cNvPr id="3" name="Arrow: Right 2">
            <a:extLst>
              <a:ext uri="{FF2B5EF4-FFF2-40B4-BE49-F238E27FC236}">
                <a16:creationId xmlns:a16="http://schemas.microsoft.com/office/drawing/2014/main" id="{02C93B9B-F976-43A9-BEA5-8C4403970CC6}"/>
              </a:ext>
            </a:extLst>
          </p:cNvPr>
          <p:cNvSpPr/>
          <p:nvPr/>
        </p:nvSpPr>
        <p:spPr>
          <a:xfrm>
            <a:off x="1031472" y="5413697"/>
            <a:ext cx="1125415" cy="772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0C6FC6ED-F87A-4965-A9F1-FB9839A38510}"/>
              </a:ext>
            </a:extLst>
          </p:cNvPr>
          <p:cNvSpPr txBox="1"/>
          <p:nvPr/>
        </p:nvSpPr>
        <p:spPr>
          <a:xfrm>
            <a:off x="2504049" y="5458265"/>
            <a:ext cx="8656479" cy="769441"/>
          </a:xfrm>
          <a:prstGeom prst="rect">
            <a:avLst/>
          </a:prstGeom>
          <a:noFill/>
        </p:spPr>
        <p:txBody>
          <a:bodyPr wrap="square" rtlCol="0">
            <a:spAutoFit/>
          </a:bodyPr>
          <a:lstStyle/>
          <a:p>
            <a:r>
              <a:rPr lang="en-GB" sz="2200" dirty="0"/>
              <a:t>The refractive index, and hence the SLD is therefore a product of the density and the scattering factors (composition).</a:t>
            </a:r>
          </a:p>
        </p:txBody>
      </p:sp>
    </p:spTree>
    <p:extLst>
      <p:ext uri="{BB962C8B-B14F-4D97-AF65-F5344CB8AC3E}">
        <p14:creationId xmlns:p14="http://schemas.microsoft.com/office/powerpoint/2010/main" val="392639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56B49-31D5-4ACD-AC4A-8CD07E761AE4}"/>
              </a:ext>
            </a:extLst>
          </p:cNvPr>
          <p:cNvSpPr>
            <a:spLocks noGrp="1"/>
          </p:cNvSpPr>
          <p:nvPr>
            <p:ph type="title"/>
          </p:nvPr>
        </p:nvSpPr>
        <p:spPr/>
        <p:txBody>
          <a:bodyPr/>
          <a:lstStyle/>
          <a:p>
            <a:r>
              <a:rPr lang="en-GB" dirty="0"/>
              <a:t>Combined XRR and PNR</a:t>
            </a:r>
          </a:p>
        </p:txBody>
      </p:sp>
      <p:sp>
        <p:nvSpPr>
          <p:cNvPr id="4" name="TextBox 3">
            <a:extLst>
              <a:ext uri="{FF2B5EF4-FFF2-40B4-BE49-F238E27FC236}">
                <a16:creationId xmlns:a16="http://schemas.microsoft.com/office/drawing/2014/main" id="{CE041A2D-0F89-47AC-8BED-5510B0D78397}"/>
              </a:ext>
            </a:extLst>
          </p:cNvPr>
          <p:cNvSpPr txBox="1"/>
          <p:nvPr/>
        </p:nvSpPr>
        <p:spPr>
          <a:xfrm>
            <a:off x="6821714" y="6560457"/>
            <a:ext cx="5413829" cy="307777"/>
          </a:xfrm>
          <a:prstGeom prst="rect">
            <a:avLst/>
          </a:prstGeom>
          <a:noFill/>
        </p:spPr>
        <p:txBody>
          <a:bodyPr wrap="square" rtlCol="0">
            <a:spAutoFit/>
          </a:bodyPr>
          <a:lstStyle/>
          <a:p>
            <a:pPr algn="r"/>
            <a:r>
              <a:rPr lang="en-GB" sz="1400" dirty="0">
                <a:solidFill>
                  <a:schemeClr val="bg1"/>
                </a:solidFill>
              </a:rPr>
              <a:t>S E Glover </a:t>
            </a:r>
            <a:r>
              <a:rPr lang="en-GB" sz="1400" i="1" dirty="0">
                <a:solidFill>
                  <a:schemeClr val="bg1"/>
                </a:solidFill>
              </a:rPr>
              <a:t>et al.</a:t>
            </a:r>
            <a:r>
              <a:rPr lang="en-GB" sz="1400" dirty="0">
                <a:solidFill>
                  <a:schemeClr val="bg1"/>
                </a:solidFill>
              </a:rPr>
              <a:t> J. Phys.: </a:t>
            </a:r>
            <a:r>
              <a:rPr lang="en-GB" sz="1400" dirty="0" err="1">
                <a:solidFill>
                  <a:schemeClr val="bg1"/>
                </a:solidFill>
              </a:rPr>
              <a:t>Condens</a:t>
            </a:r>
            <a:r>
              <a:rPr lang="en-GB" sz="1400" dirty="0">
                <a:solidFill>
                  <a:schemeClr val="bg1"/>
                </a:solidFill>
              </a:rPr>
              <a:t>. Matter 30 065801 (2018)</a:t>
            </a:r>
          </a:p>
        </p:txBody>
      </p:sp>
      <p:pic>
        <p:nvPicPr>
          <p:cNvPr id="6" name="Picture 5">
            <a:extLst>
              <a:ext uri="{FF2B5EF4-FFF2-40B4-BE49-F238E27FC236}">
                <a16:creationId xmlns:a16="http://schemas.microsoft.com/office/drawing/2014/main" id="{18C9F02D-0361-40E9-BDEC-D5480C5A4E74}"/>
              </a:ext>
            </a:extLst>
          </p:cNvPr>
          <p:cNvPicPr>
            <a:picLocks noChangeAspect="1"/>
          </p:cNvPicPr>
          <p:nvPr/>
        </p:nvPicPr>
        <p:blipFill>
          <a:blip r:embed="rId2"/>
          <a:stretch>
            <a:fillRect/>
          </a:stretch>
        </p:blipFill>
        <p:spPr>
          <a:xfrm>
            <a:off x="43783" y="1192931"/>
            <a:ext cx="7442761" cy="4452656"/>
          </a:xfrm>
          <a:prstGeom prst="rect">
            <a:avLst/>
          </a:prstGeom>
        </p:spPr>
      </p:pic>
      <p:pic>
        <p:nvPicPr>
          <p:cNvPr id="8" name="Picture 7">
            <a:extLst>
              <a:ext uri="{FF2B5EF4-FFF2-40B4-BE49-F238E27FC236}">
                <a16:creationId xmlns:a16="http://schemas.microsoft.com/office/drawing/2014/main" id="{32B46F5C-1D14-4CA1-8ADB-92A69D3BE671}"/>
              </a:ext>
            </a:extLst>
          </p:cNvPr>
          <p:cNvPicPr>
            <a:picLocks noChangeAspect="1"/>
          </p:cNvPicPr>
          <p:nvPr/>
        </p:nvPicPr>
        <p:blipFill>
          <a:blip r:embed="rId3"/>
          <a:stretch>
            <a:fillRect/>
          </a:stretch>
        </p:blipFill>
        <p:spPr>
          <a:xfrm>
            <a:off x="8426837" y="1720772"/>
            <a:ext cx="3615614" cy="4728109"/>
          </a:xfrm>
          <a:prstGeom prst="rect">
            <a:avLst/>
          </a:prstGeom>
        </p:spPr>
      </p:pic>
      <p:pic>
        <p:nvPicPr>
          <p:cNvPr id="10" name="Picture 9">
            <a:extLst>
              <a:ext uri="{FF2B5EF4-FFF2-40B4-BE49-F238E27FC236}">
                <a16:creationId xmlns:a16="http://schemas.microsoft.com/office/drawing/2014/main" id="{C0038B7B-1BFD-4B6B-96D1-37F202E44280}"/>
              </a:ext>
            </a:extLst>
          </p:cNvPr>
          <p:cNvPicPr>
            <a:picLocks noChangeAspect="1"/>
          </p:cNvPicPr>
          <p:nvPr/>
        </p:nvPicPr>
        <p:blipFill>
          <a:blip r:embed="rId4"/>
          <a:stretch>
            <a:fillRect/>
          </a:stretch>
        </p:blipFill>
        <p:spPr>
          <a:xfrm>
            <a:off x="6283283" y="-34528"/>
            <a:ext cx="3648896" cy="1755300"/>
          </a:xfrm>
          <a:prstGeom prst="rect">
            <a:avLst/>
          </a:prstGeom>
        </p:spPr>
      </p:pic>
      <p:sp>
        <p:nvSpPr>
          <p:cNvPr id="11" name="TextBox 10">
            <a:extLst>
              <a:ext uri="{FF2B5EF4-FFF2-40B4-BE49-F238E27FC236}">
                <a16:creationId xmlns:a16="http://schemas.microsoft.com/office/drawing/2014/main" id="{7B548E91-867C-4EAC-9193-F517607548AA}"/>
              </a:ext>
            </a:extLst>
          </p:cNvPr>
          <p:cNvSpPr txBox="1"/>
          <p:nvPr/>
        </p:nvSpPr>
        <p:spPr>
          <a:xfrm>
            <a:off x="149549" y="5525551"/>
            <a:ext cx="8384851" cy="969496"/>
          </a:xfrm>
          <a:prstGeom prst="rect">
            <a:avLst/>
          </a:prstGeom>
          <a:noFill/>
        </p:spPr>
        <p:txBody>
          <a:bodyPr wrap="square" rtlCol="0">
            <a:spAutoFit/>
          </a:bodyPr>
          <a:lstStyle/>
          <a:p>
            <a:r>
              <a:rPr lang="en-GB" sz="1900" dirty="0"/>
              <a:t>One way to attempt to separate density from composition is to use </a:t>
            </a:r>
            <a:r>
              <a:rPr lang="en-GB" sz="1900" i="1" dirty="0"/>
              <a:t>both </a:t>
            </a:r>
            <a:r>
              <a:rPr lang="en-GB" sz="1900" dirty="0"/>
              <a:t>XRR and PNR and perform a simultaneous fit – here applied to the </a:t>
            </a:r>
            <a:r>
              <a:rPr lang="en-US" sz="1900" dirty="0"/>
              <a:t>Heusler alloy Co</a:t>
            </a:r>
            <a:r>
              <a:rPr lang="en-US" sz="1900" baseline="-25000" dirty="0"/>
              <a:t>2</a:t>
            </a:r>
            <a:r>
              <a:rPr lang="en-US" sz="1900" dirty="0"/>
              <a:t>FeAl</a:t>
            </a:r>
            <a:r>
              <a:rPr lang="en-US" sz="1900" baseline="-25000" dirty="0"/>
              <a:t>0.5</a:t>
            </a:r>
            <a:r>
              <a:rPr lang="en-US" sz="1900" dirty="0"/>
              <a:t>Si</a:t>
            </a:r>
            <a:r>
              <a:rPr lang="en-US" sz="1900" baseline="-25000" dirty="0"/>
              <a:t>0.5</a:t>
            </a:r>
            <a:r>
              <a:rPr lang="en-US" sz="1900" dirty="0"/>
              <a:t> epitaxial films on Si(1 1 1). But still problems in getting unique fits.</a:t>
            </a:r>
            <a:endParaRPr lang="en-GB" sz="1900" dirty="0"/>
          </a:p>
        </p:txBody>
      </p:sp>
      <p:pic>
        <p:nvPicPr>
          <p:cNvPr id="9" name="Picture 2" descr="Logo">
            <a:extLst>
              <a:ext uri="{FF2B5EF4-FFF2-40B4-BE49-F238E27FC236}">
                <a16:creationId xmlns:a16="http://schemas.microsoft.com/office/drawing/2014/main" id="{5F6F73FF-2702-4F25-B176-272656A6C31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629142" y="0"/>
            <a:ext cx="562858" cy="562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0575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973DB-B35F-4C69-B6D9-CB7F459E4001}"/>
              </a:ext>
            </a:extLst>
          </p:cNvPr>
          <p:cNvSpPr>
            <a:spLocks noGrp="1"/>
          </p:cNvSpPr>
          <p:nvPr>
            <p:ph type="title"/>
          </p:nvPr>
        </p:nvSpPr>
        <p:spPr/>
        <p:txBody>
          <a:bodyPr/>
          <a:lstStyle/>
          <a:p>
            <a:r>
              <a:rPr lang="en-GB" dirty="0"/>
              <a:t>Anomalous Dispersion</a:t>
            </a:r>
          </a:p>
        </p:txBody>
      </p:sp>
      <p:sp>
        <p:nvSpPr>
          <p:cNvPr id="5" name="Text Box 20">
            <a:extLst>
              <a:ext uri="{FF2B5EF4-FFF2-40B4-BE49-F238E27FC236}">
                <a16:creationId xmlns:a16="http://schemas.microsoft.com/office/drawing/2014/main" id="{E8929595-6ACF-438E-9B7A-DDA0705E2EA4}"/>
              </a:ext>
            </a:extLst>
          </p:cNvPr>
          <p:cNvSpPr txBox="1">
            <a:spLocks noChangeArrowheads="1"/>
          </p:cNvSpPr>
          <p:nvPr/>
        </p:nvSpPr>
        <p:spPr bwMode="auto">
          <a:xfrm>
            <a:off x="313285" y="1173211"/>
            <a:ext cx="6069080" cy="37856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400" dirty="0">
                <a:solidFill>
                  <a:srgbClr val="003300"/>
                </a:solidFill>
              </a:rPr>
              <a:t>For x-rays the EM wave couples to the electrons in the atom so the atomic scattering factor is the Fourier transform of the electron density. </a:t>
            </a:r>
          </a:p>
          <a:p>
            <a:pPr algn="l"/>
            <a:endParaRPr lang="en-GB" altLang="en-US" sz="2400" dirty="0">
              <a:solidFill>
                <a:srgbClr val="003300"/>
              </a:solidFill>
            </a:endParaRPr>
          </a:p>
          <a:p>
            <a:pPr algn="l"/>
            <a:r>
              <a:rPr lang="en-GB" altLang="en-US" sz="2400" dirty="0">
                <a:solidFill>
                  <a:srgbClr val="003300"/>
                </a:solidFill>
              </a:rPr>
              <a:t>Due to the absorption edges, the system is more like a driven oscillator, as the electrons are not free:</a:t>
            </a:r>
          </a:p>
          <a:p>
            <a:pPr algn="l"/>
            <a:endParaRPr lang="en-GB" altLang="en-US" sz="2400" dirty="0">
              <a:solidFill>
                <a:srgbClr val="003300"/>
              </a:solidFill>
            </a:endParaRPr>
          </a:p>
          <a:p>
            <a:pPr algn="l"/>
            <a:endParaRPr lang="en-GB" altLang="en-US" sz="2400" dirty="0">
              <a:solidFill>
                <a:srgbClr val="003300"/>
              </a:solidFill>
            </a:endParaRPr>
          </a:p>
        </p:txBody>
      </p:sp>
      <p:graphicFrame>
        <p:nvGraphicFramePr>
          <p:cNvPr id="7" name="Object 26">
            <a:extLst>
              <a:ext uri="{FF2B5EF4-FFF2-40B4-BE49-F238E27FC236}">
                <a16:creationId xmlns:a16="http://schemas.microsoft.com/office/drawing/2014/main" id="{94A54D7F-D818-4257-9E8A-B3202853AE67}"/>
              </a:ext>
            </a:extLst>
          </p:cNvPr>
          <p:cNvGraphicFramePr>
            <a:graphicFrameLocks noChangeAspect="1"/>
          </p:cNvGraphicFramePr>
          <p:nvPr>
            <p:extLst>
              <p:ext uri="{D42A27DB-BD31-4B8C-83A1-F6EECF244321}">
                <p14:modId xmlns:p14="http://schemas.microsoft.com/office/powerpoint/2010/main" val="594208514"/>
              </p:ext>
            </p:extLst>
          </p:nvPr>
        </p:nvGraphicFramePr>
        <p:xfrm>
          <a:off x="1124290" y="4435366"/>
          <a:ext cx="3832966" cy="544496"/>
        </p:xfrm>
        <a:graphic>
          <a:graphicData uri="http://schemas.openxmlformats.org/presentationml/2006/ole">
            <mc:AlternateContent xmlns:mc="http://schemas.openxmlformats.org/markup-compatibility/2006">
              <mc:Choice xmlns:v="urn:schemas-microsoft-com:vml" Requires="v">
                <p:oleObj name="Equation" r:id="rId2" imgW="1701720" imgH="241200" progId="Equation.DSMT4">
                  <p:embed/>
                </p:oleObj>
              </mc:Choice>
              <mc:Fallback>
                <p:oleObj name="Equation" r:id="rId2" imgW="1701720" imgH="241200" progId="Equation.DSMT4">
                  <p:embed/>
                  <p:pic>
                    <p:nvPicPr>
                      <p:cNvPr id="7" name="Object 26">
                        <a:extLst>
                          <a:ext uri="{FF2B5EF4-FFF2-40B4-BE49-F238E27FC236}">
                            <a16:creationId xmlns:a16="http://schemas.microsoft.com/office/drawing/2014/main" id="{94A54D7F-D818-4257-9E8A-B3202853AE67}"/>
                          </a:ext>
                        </a:extLst>
                      </p:cNvPr>
                      <p:cNvPicPr>
                        <a:picLocks noChangeAspect="1" noChangeArrowheads="1"/>
                      </p:cNvPicPr>
                      <p:nvPr/>
                    </p:nvPicPr>
                    <p:blipFill>
                      <a:blip r:embed="rId3"/>
                      <a:srcRect/>
                      <a:stretch>
                        <a:fillRect/>
                      </a:stretch>
                    </p:blipFill>
                    <p:spPr bwMode="auto">
                      <a:xfrm>
                        <a:off x="1124290" y="4435366"/>
                        <a:ext cx="3832966" cy="544496"/>
                      </a:xfrm>
                      <a:prstGeom prst="rect">
                        <a:avLst/>
                      </a:prstGeom>
                      <a:noFill/>
                      <a:ln>
                        <a:noFill/>
                      </a:ln>
                      <a:effectLst/>
                    </p:spPr>
                  </p:pic>
                </p:oleObj>
              </mc:Fallback>
            </mc:AlternateContent>
          </a:graphicData>
        </a:graphic>
      </p:graphicFrame>
      <p:pic>
        <p:nvPicPr>
          <p:cNvPr id="32" name="Picture 25" descr="absorp.jpg">
            <a:extLst>
              <a:ext uri="{FF2B5EF4-FFF2-40B4-BE49-F238E27FC236}">
                <a16:creationId xmlns:a16="http://schemas.microsoft.com/office/drawing/2014/main" id="{DFF446CE-9B3D-482B-BA30-8ECC0478B0E7}"/>
              </a:ext>
            </a:extLst>
          </p:cNvPr>
          <p:cNvPicPr>
            <a:picLocks noChangeAspect="1"/>
          </p:cNvPicPr>
          <p:nvPr/>
        </p:nvPicPr>
        <p:blipFill>
          <a:blip r:embed="rId4" cstate="print"/>
          <a:srcRect/>
          <a:stretch>
            <a:fillRect/>
          </a:stretch>
        </p:blipFill>
        <p:spPr bwMode="auto">
          <a:xfrm>
            <a:off x="7543951" y="384519"/>
            <a:ext cx="3932478" cy="3343840"/>
          </a:xfrm>
          <a:prstGeom prst="rect">
            <a:avLst/>
          </a:prstGeom>
          <a:noFill/>
          <a:ln w="9525">
            <a:noFill/>
            <a:miter lim="800000"/>
            <a:headEnd/>
            <a:tailEnd/>
          </a:ln>
        </p:spPr>
      </p:pic>
      <p:graphicFrame>
        <p:nvGraphicFramePr>
          <p:cNvPr id="33" name="Object 26">
            <a:extLst>
              <a:ext uri="{FF2B5EF4-FFF2-40B4-BE49-F238E27FC236}">
                <a16:creationId xmlns:a16="http://schemas.microsoft.com/office/drawing/2014/main" id="{2B1279F2-9D7F-4A63-9B58-EE76F6DD254E}"/>
              </a:ext>
            </a:extLst>
          </p:cNvPr>
          <p:cNvGraphicFramePr>
            <a:graphicFrameLocks noChangeAspect="1"/>
          </p:cNvGraphicFramePr>
          <p:nvPr>
            <p:extLst>
              <p:ext uri="{D42A27DB-BD31-4B8C-83A1-F6EECF244321}">
                <p14:modId xmlns:p14="http://schemas.microsoft.com/office/powerpoint/2010/main" val="1569715320"/>
              </p:ext>
            </p:extLst>
          </p:nvPr>
        </p:nvGraphicFramePr>
        <p:xfrm>
          <a:off x="8558213" y="4294188"/>
          <a:ext cx="1771650" cy="515937"/>
        </p:xfrm>
        <a:graphic>
          <a:graphicData uri="http://schemas.openxmlformats.org/presentationml/2006/ole">
            <mc:AlternateContent xmlns:mc="http://schemas.openxmlformats.org/markup-compatibility/2006">
              <mc:Choice xmlns:v="urn:schemas-microsoft-com:vml" Requires="v">
                <p:oleObj name="Equation" r:id="rId5" imgW="787320" imgH="228600" progId="Equation.DSMT4">
                  <p:embed/>
                </p:oleObj>
              </mc:Choice>
              <mc:Fallback>
                <p:oleObj name="Equation" r:id="rId5" imgW="787320" imgH="228600" progId="Equation.DSMT4">
                  <p:embed/>
                  <p:pic>
                    <p:nvPicPr>
                      <p:cNvPr id="33" name="Object 26">
                        <a:extLst>
                          <a:ext uri="{FF2B5EF4-FFF2-40B4-BE49-F238E27FC236}">
                            <a16:creationId xmlns:a16="http://schemas.microsoft.com/office/drawing/2014/main" id="{2B1279F2-9D7F-4A63-9B58-EE76F6DD254E}"/>
                          </a:ext>
                        </a:extLst>
                      </p:cNvPr>
                      <p:cNvPicPr>
                        <a:picLocks noChangeAspect="1" noChangeArrowheads="1"/>
                      </p:cNvPicPr>
                      <p:nvPr/>
                    </p:nvPicPr>
                    <p:blipFill>
                      <a:blip r:embed="rId6"/>
                      <a:srcRect/>
                      <a:stretch>
                        <a:fillRect/>
                      </a:stretch>
                    </p:blipFill>
                    <p:spPr bwMode="auto">
                      <a:xfrm>
                        <a:off x="8558213" y="4294188"/>
                        <a:ext cx="1771650" cy="515937"/>
                      </a:xfrm>
                      <a:prstGeom prst="rect">
                        <a:avLst/>
                      </a:prstGeom>
                      <a:noFill/>
                      <a:ln>
                        <a:noFill/>
                      </a:ln>
                      <a:effectLst/>
                    </p:spPr>
                  </p:pic>
                </p:oleObj>
              </mc:Fallback>
            </mc:AlternateContent>
          </a:graphicData>
        </a:graphic>
      </p:graphicFrame>
      <p:sp>
        <p:nvSpPr>
          <p:cNvPr id="6" name="Oval 5">
            <a:extLst>
              <a:ext uri="{FF2B5EF4-FFF2-40B4-BE49-F238E27FC236}">
                <a16:creationId xmlns:a16="http://schemas.microsoft.com/office/drawing/2014/main" id="{FA15EEEA-2663-4D5A-B96D-C1E8B06AE7EC}"/>
              </a:ext>
            </a:extLst>
          </p:cNvPr>
          <p:cNvSpPr/>
          <p:nvPr/>
        </p:nvSpPr>
        <p:spPr>
          <a:xfrm>
            <a:off x="3040773" y="4209178"/>
            <a:ext cx="2122070" cy="91024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EC4215D0-D99C-4561-8BD8-A7891C630415}"/>
              </a:ext>
            </a:extLst>
          </p:cNvPr>
          <p:cNvSpPr txBox="1"/>
          <p:nvPr/>
        </p:nvSpPr>
        <p:spPr>
          <a:xfrm>
            <a:off x="5573487" y="5299699"/>
            <a:ext cx="6069080" cy="1107996"/>
          </a:xfrm>
          <a:prstGeom prst="rect">
            <a:avLst/>
          </a:prstGeom>
          <a:noFill/>
        </p:spPr>
        <p:txBody>
          <a:bodyPr wrap="square" rtlCol="0">
            <a:spAutoFit/>
          </a:bodyPr>
          <a:lstStyle/>
          <a:p>
            <a:r>
              <a:rPr lang="en-GB" sz="2200" dirty="0"/>
              <a:t>These terms are the energy dependent anomalous scattering factors which depend on energy and are used in resonant reflectivity (scattering).</a:t>
            </a:r>
          </a:p>
        </p:txBody>
      </p:sp>
      <p:cxnSp>
        <p:nvCxnSpPr>
          <p:cNvPr id="10" name="Connector: Elbow 9">
            <a:extLst>
              <a:ext uri="{FF2B5EF4-FFF2-40B4-BE49-F238E27FC236}">
                <a16:creationId xmlns:a16="http://schemas.microsoft.com/office/drawing/2014/main" id="{B8ACF347-C29D-41B3-A2F9-5EA1C3F1A175}"/>
              </a:ext>
            </a:extLst>
          </p:cNvPr>
          <p:cNvCxnSpPr>
            <a:stCxn id="6" idx="4"/>
          </p:cNvCxnSpPr>
          <p:nvPr/>
        </p:nvCxnSpPr>
        <p:spPr>
          <a:xfrm rot="16200000" flipH="1">
            <a:off x="4555149" y="4666081"/>
            <a:ext cx="564997" cy="1471678"/>
          </a:xfrm>
          <a:prstGeom prst="bentConnector2">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2692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7821C-24D5-4B97-9C22-DF8C04F1F297}"/>
              </a:ext>
            </a:extLst>
          </p:cNvPr>
          <p:cNvSpPr>
            <a:spLocks noGrp="1"/>
          </p:cNvSpPr>
          <p:nvPr>
            <p:ph type="title"/>
          </p:nvPr>
        </p:nvSpPr>
        <p:spPr/>
        <p:txBody>
          <a:bodyPr/>
          <a:lstStyle/>
          <a:p>
            <a:r>
              <a:rPr lang="en-GB" dirty="0"/>
              <a:t>Resonant Scattering</a:t>
            </a:r>
          </a:p>
        </p:txBody>
      </p:sp>
      <p:graphicFrame>
        <p:nvGraphicFramePr>
          <p:cNvPr id="6" name="Object 5">
            <a:extLst>
              <a:ext uri="{FF2B5EF4-FFF2-40B4-BE49-F238E27FC236}">
                <a16:creationId xmlns:a16="http://schemas.microsoft.com/office/drawing/2014/main" id="{066C8851-081A-4161-8ADC-60180F011BC3}"/>
              </a:ext>
            </a:extLst>
          </p:cNvPr>
          <p:cNvGraphicFramePr>
            <a:graphicFrameLocks noChangeAspect="1"/>
          </p:cNvGraphicFramePr>
          <p:nvPr>
            <p:extLst>
              <p:ext uri="{D42A27DB-BD31-4B8C-83A1-F6EECF244321}">
                <p14:modId xmlns:p14="http://schemas.microsoft.com/office/powerpoint/2010/main" val="1531496698"/>
              </p:ext>
            </p:extLst>
          </p:nvPr>
        </p:nvGraphicFramePr>
        <p:xfrm>
          <a:off x="4500409" y="2775966"/>
          <a:ext cx="3043392" cy="717597"/>
        </p:xfrm>
        <a:graphic>
          <a:graphicData uri="http://schemas.openxmlformats.org/presentationml/2006/ole">
            <mc:AlternateContent xmlns:mc="http://schemas.openxmlformats.org/markup-compatibility/2006">
              <mc:Choice xmlns:v="urn:schemas-microsoft-com:vml" Requires="v">
                <p:oleObj name="Equation" r:id="rId2" imgW="1841400" imgH="444240" progId="Equation.DSMT4">
                  <p:embed/>
                </p:oleObj>
              </mc:Choice>
              <mc:Fallback>
                <p:oleObj name="Equation" r:id="rId2" imgW="1841400" imgH="444240" progId="Equation.DSMT4">
                  <p:embed/>
                  <p:pic>
                    <p:nvPicPr>
                      <p:cNvPr id="10" name="Object 9">
                        <a:extLst>
                          <a:ext uri="{FF2B5EF4-FFF2-40B4-BE49-F238E27FC236}">
                            <a16:creationId xmlns:a16="http://schemas.microsoft.com/office/drawing/2014/main" id="{3E453508-DF76-4F8D-9F05-07BC49C393DF}"/>
                          </a:ext>
                        </a:extLst>
                      </p:cNvPr>
                      <p:cNvPicPr>
                        <a:picLocks noChangeAspect="1" noChangeArrowheads="1"/>
                      </p:cNvPicPr>
                      <p:nvPr/>
                    </p:nvPicPr>
                    <p:blipFill>
                      <a:blip r:embed="rId3"/>
                      <a:srcRect/>
                      <a:stretch>
                        <a:fillRect/>
                      </a:stretch>
                    </p:blipFill>
                    <p:spPr bwMode="auto">
                      <a:xfrm>
                        <a:off x="4500409" y="2775966"/>
                        <a:ext cx="3043392" cy="717597"/>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A88C5122-BB17-4D01-BF11-714E6D5C851D}"/>
              </a:ext>
            </a:extLst>
          </p:cNvPr>
          <p:cNvSpPr txBox="1"/>
          <p:nvPr/>
        </p:nvSpPr>
        <p:spPr>
          <a:xfrm>
            <a:off x="7543801" y="6528192"/>
            <a:ext cx="6146800" cy="369332"/>
          </a:xfrm>
          <a:prstGeom prst="rect">
            <a:avLst/>
          </a:prstGeom>
          <a:noFill/>
        </p:spPr>
        <p:txBody>
          <a:bodyPr wrap="square">
            <a:spAutoFit/>
          </a:bodyPr>
          <a:lstStyle/>
          <a:p>
            <a:r>
              <a:rPr lang="en-GB" dirty="0">
                <a:solidFill>
                  <a:schemeClr val="bg1"/>
                </a:solidFill>
              </a:rPr>
              <a:t>https://henke.lbl.gov/optical_constants/asf.html</a:t>
            </a:r>
          </a:p>
        </p:txBody>
      </p:sp>
      <p:pic>
        <p:nvPicPr>
          <p:cNvPr id="14" name="Picture 13">
            <a:extLst>
              <a:ext uri="{FF2B5EF4-FFF2-40B4-BE49-F238E27FC236}">
                <a16:creationId xmlns:a16="http://schemas.microsoft.com/office/drawing/2014/main" id="{A61C7826-75D6-4F2C-B227-9AAAE53BB4E7}"/>
              </a:ext>
            </a:extLst>
          </p:cNvPr>
          <p:cNvPicPr>
            <a:picLocks noChangeAspect="1"/>
          </p:cNvPicPr>
          <p:nvPr/>
        </p:nvPicPr>
        <p:blipFill>
          <a:blip r:embed="rId4"/>
          <a:stretch>
            <a:fillRect/>
          </a:stretch>
        </p:blipFill>
        <p:spPr>
          <a:xfrm>
            <a:off x="7867984" y="-26901"/>
            <a:ext cx="4227097" cy="3240000"/>
          </a:xfrm>
          <a:prstGeom prst="rect">
            <a:avLst/>
          </a:prstGeom>
        </p:spPr>
      </p:pic>
      <p:pic>
        <p:nvPicPr>
          <p:cNvPr id="18" name="Picture 17">
            <a:extLst>
              <a:ext uri="{FF2B5EF4-FFF2-40B4-BE49-F238E27FC236}">
                <a16:creationId xmlns:a16="http://schemas.microsoft.com/office/drawing/2014/main" id="{F0B3818F-612D-4C3A-B804-A13C3D9AF074}"/>
              </a:ext>
            </a:extLst>
          </p:cNvPr>
          <p:cNvPicPr>
            <a:picLocks noChangeAspect="1"/>
          </p:cNvPicPr>
          <p:nvPr/>
        </p:nvPicPr>
        <p:blipFill>
          <a:blip r:embed="rId5"/>
          <a:stretch>
            <a:fillRect/>
          </a:stretch>
        </p:blipFill>
        <p:spPr>
          <a:xfrm>
            <a:off x="7868617" y="3192180"/>
            <a:ext cx="4227102" cy="3240000"/>
          </a:xfrm>
          <a:prstGeom prst="rect">
            <a:avLst/>
          </a:prstGeom>
        </p:spPr>
      </p:pic>
      <p:pic>
        <p:nvPicPr>
          <p:cNvPr id="20" name="Picture 19">
            <a:extLst>
              <a:ext uri="{FF2B5EF4-FFF2-40B4-BE49-F238E27FC236}">
                <a16:creationId xmlns:a16="http://schemas.microsoft.com/office/drawing/2014/main" id="{146AF824-2269-4416-B5B9-CA5FEFD76AFD}"/>
              </a:ext>
            </a:extLst>
          </p:cNvPr>
          <p:cNvPicPr>
            <a:picLocks noChangeAspect="1"/>
          </p:cNvPicPr>
          <p:nvPr/>
        </p:nvPicPr>
        <p:blipFill>
          <a:blip r:embed="rId6"/>
          <a:stretch>
            <a:fillRect/>
          </a:stretch>
        </p:blipFill>
        <p:spPr>
          <a:xfrm>
            <a:off x="636971" y="877812"/>
            <a:ext cx="5598874" cy="4291445"/>
          </a:xfrm>
          <a:prstGeom prst="rect">
            <a:avLst/>
          </a:prstGeom>
        </p:spPr>
      </p:pic>
      <p:sp>
        <p:nvSpPr>
          <p:cNvPr id="21" name="TextBox 20">
            <a:extLst>
              <a:ext uri="{FF2B5EF4-FFF2-40B4-BE49-F238E27FC236}">
                <a16:creationId xmlns:a16="http://schemas.microsoft.com/office/drawing/2014/main" id="{FB3856C8-ABE0-452E-A8C9-0B1707BD5918}"/>
              </a:ext>
            </a:extLst>
          </p:cNvPr>
          <p:cNvSpPr txBox="1"/>
          <p:nvPr/>
        </p:nvSpPr>
        <p:spPr>
          <a:xfrm>
            <a:off x="158312" y="5076598"/>
            <a:ext cx="8071287" cy="1323439"/>
          </a:xfrm>
          <a:prstGeom prst="rect">
            <a:avLst/>
          </a:prstGeom>
          <a:noFill/>
        </p:spPr>
        <p:txBody>
          <a:bodyPr wrap="square" rtlCol="0">
            <a:spAutoFit/>
          </a:bodyPr>
          <a:lstStyle/>
          <a:p>
            <a:r>
              <a:rPr lang="en-GB" sz="2000" dirty="0"/>
              <a:t>Tuning the incident energy close to an absorption edge of an element  changes the refractive index of any layer containing that element (f’ and f’’) and provides an element specific contrast enhancement and a possible route towards separating concentration and physical density.</a:t>
            </a:r>
          </a:p>
        </p:txBody>
      </p:sp>
      <p:graphicFrame>
        <p:nvGraphicFramePr>
          <p:cNvPr id="22" name="Object 2">
            <a:extLst>
              <a:ext uri="{FF2B5EF4-FFF2-40B4-BE49-F238E27FC236}">
                <a16:creationId xmlns:a16="http://schemas.microsoft.com/office/drawing/2014/main" id="{A01CCED4-7F1E-4ED5-9DC2-BD6CBFF9BE80}"/>
              </a:ext>
            </a:extLst>
          </p:cNvPr>
          <p:cNvGraphicFramePr>
            <a:graphicFrameLocks noChangeAspect="1"/>
          </p:cNvGraphicFramePr>
          <p:nvPr>
            <p:extLst>
              <p:ext uri="{D42A27DB-BD31-4B8C-83A1-F6EECF244321}">
                <p14:modId xmlns:p14="http://schemas.microsoft.com/office/powerpoint/2010/main" val="2429863480"/>
              </p:ext>
            </p:extLst>
          </p:nvPr>
        </p:nvGraphicFramePr>
        <p:xfrm>
          <a:off x="2848782" y="2194364"/>
          <a:ext cx="2732544" cy="491177"/>
        </p:xfrm>
        <a:graphic>
          <a:graphicData uri="http://schemas.openxmlformats.org/presentationml/2006/ole">
            <mc:AlternateContent xmlns:mc="http://schemas.openxmlformats.org/markup-compatibility/2006">
              <mc:Choice xmlns:v="urn:schemas-microsoft-com:vml" Requires="v">
                <p:oleObj name="Equation" r:id="rId7" imgW="1536480" imgH="279360" progId="Equation.3">
                  <p:embed/>
                </p:oleObj>
              </mc:Choice>
              <mc:Fallback>
                <p:oleObj name="Equation" r:id="rId7" imgW="1536480" imgH="279360" progId="Equation.3">
                  <p:embed/>
                  <p:pic>
                    <p:nvPicPr>
                      <p:cNvPr id="10242" name="Object 2">
                        <a:extLst>
                          <a:ext uri="{FF2B5EF4-FFF2-40B4-BE49-F238E27FC236}">
                            <a16:creationId xmlns:a16="http://schemas.microsoft.com/office/drawing/2014/main" id="{F0D1FDB7-2262-43D2-BC90-B5B4446CD95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48782" y="2194364"/>
                        <a:ext cx="2732544" cy="491177"/>
                      </a:xfrm>
                      <a:prstGeom prst="rect">
                        <a:avLst/>
                      </a:prstGeom>
                      <a:noFill/>
                    </p:spPr>
                  </p:pic>
                </p:oleObj>
              </mc:Fallback>
            </mc:AlternateContent>
          </a:graphicData>
        </a:graphic>
      </p:graphicFrame>
    </p:spTree>
    <p:extLst>
      <p:ext uri="{BB962C8B-B14F-4D97-AF65-F5344CB8AC3E}">
        <p14:creationId xmlns:p14="http://schemas.microsoft.com/office/powerpoint/2010/main" val="33726969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a:extLst>
              <a:ext uri="{FF2B5EF4-FFF2-40B4-BE49-F238E27FC236}">
                <a16:creationId xmlns:a16="http://schemas.microsoft.com/office/drawing/2014/main" id="{B050DFEA-817D-4F30-84A2-4D39E685D3ED}"/>
              </a:ext>
            </a:extLst>
          </p:cNvPr>
          <p:cNvSpPr>
            <a:spLocks noGrp="1" noChangeArrowheads="1"/>
          </p:cNvSpPr>
          <p:nvPr>
            <p:ph type="title"/>
          </p:nvPr>
        </p:nvSpPr>
        <p:spPr/>
        <p:txBody>
          <a:bodyPr/>
          <a:lstStyle/>
          <a:p>
            <a:pPr eaLnBrk="1" hangingPunct="1"/>
            <a:r>
              <a:rPr lang="en-GB" altLang="en-US" dirty="0"/>
              <a:t>Variable Energy Reflectivity</a:t>
            </a:r>
            <a:endParaRPr lang="en-US" altLang="en-US" dirty="0"/>
          </a:p>
        </p:txBody>
      </p:sp>
      <p:graphicFrame>
        <p:nvGraphicFramePr>
          <p:cNvPr id="11266" name="Object 2">
            <a:extLst>
              <a:ext uri="{FF2B5EF4-FFF2-40B4-BE49-F238E27FC236}">
                <a16:creationId xmlns:a16="http://schemas.microsoft.com/office/drawing/2014/main" id="{D67D4C37-31EE-487C-8786-DD7B86DDFB02}"/>
              </a:ext>
            </a:extLst>
          </p:cNvPr>
          <p:cNvGraphicFramePr>
            <a:graphicFrameLocks noChangeAspect="1"/>
          </p:cNvGraphicFramePr>
          <p:nvPr>
            <p:extLst>
              <p:ext uri="{D42A27DB-BD31-4B8C-83A1-F6EECF244321}">
                <p14:modId xmlns:p14="http://schemas.microsoft.com/office/powerpoint/2010/main" val="1737350752"/>
              </p:ext>
            </p:extLst>
          </p:nvPr>
        </p:nvGraphicFramePr>
        <p:xfrm>
          <a:off x="3870789" y="3200152"/>
          <a:ext cx="4414196" cy="3470737"/>
        </p:xfrm>
        <a:graphic>
          <a:graphicData uri="http://schemas.openxmlformats.org/presentationml/2006/ole">
            <mc:AlternateContent xmlns:mc="http://schemas.openxmlformats.org/markup-compatibility/2006">
              <mc:Choice xmlns:v="urn:schemas-microsoft-com:vml" Requires="v">
                <p:oleObj r:id="rId2" imgW="4823460" imgH="3791712" progId="Origin50.Graph">
                  <p:embed/>
                </p:oleObj>
              </mc:Choice>
              <mc:Fallback>
                <p:oleObj r:id="rId2" imgW="4823460" imgH="3791712" progId="Origin50.Graph">
                  <p:embed/>
                  <p:pic>
                    <p:nvPicPr>
                      <p:cNvPr id="11266" name="Object 2">
                        <a:extLst>
                          <a:ext uri="{FF2B5EF4-FFF2-40B4-BE49-F238E27FC236}">
                            <a16:creationId xmlns:a16="http://schemas.microsoft.com/office/drawing/2014/main" id="{D67D4C37-31EE-487C-8786-DD7B86DDFB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0789" y="3200152"/>
                        <a:ext cx="4414196" cy="3470737"/>
                      </a:xfrm>
                      <a:prstGeom prst="rect">
                        <a:avLst/>
                      </a:prstGeom>
                      <a:noFill/>
                    </p:spPr>
                  </p:pic>
                </p:oleObj>
              </mc:Fallback>
            </mc:AlternateContent>
          </a:graphicData>
        </a:graphic>
      </p:graphicFrame>
      <p:pic>
        <p:nvPicPr>
          <p:cNvPr id="5" name="Picture 4">
            <a:extLst>
              <a:ext uri="{FF2B5EF4-FFF2-40B4-BE49-F238E27FC236}">
                <a16:creationId xmlns:a16="http://schemas.microsoft.com/office/drawing/2014/main" id="{FD3DA1DA-C2FE-42A1-9D71-0FA9FD4D8DCC}"/>
              </a:ext>
            </a:extLst>
          </p:cNvPr>
          <p:cNvPicPr>
            <a:picLocks noChangeAspect="1"/>
          </p:cNvPicPr>
          <p:nvPr/>
        </p:nvPicPr>
        <p:blipFill>
          <a:blip r:embed="rId4"/>
          <a:stretch>
            <a:fillRect/>
          </a:stretch>
        </p:blipFill>
        <p:spPr>
          <a:xfrm>
            <a:off x="1210114" y="973046"/>
            <a:ext cx="4974981" cy="739355"/>
          </a:xfrm>
          <a:prstGeom prst="rect">
            <a:avLst/>
          </a:prstGeom>
        </p:spPr>
      </p:pic>
      <p:sp>
        <p:nvSpPr>
          <p:cNvPr id="6" name="TextBox 5">
            <a:extLst>
              <a:ext uri="{FF2B5EF4-FFF2-40B4-BE49-F238E27FC236}">
                <a16:creationId xmlns:a16="http://schemas.microsoft.com/office/drawing/2014/main" id="{78C0DAAC-8D0E-4D24-9355-183DB45980A0}"/>
              </a:ext>
            </a:extLst>
          </p:cNvPr>
          <p:cNvSpPr txBox="1"/>
          <p:nvPr/>
        </p:nvSpPr>
        <p:spPr>
          <a:xfrm>
            <a:off x="8707262" y="6596390"/>
            <a:ext cx="3510192" cy="523220"/>
          </a:xfrm>
          <a:prstGeom prst="rect">
            <a:avLst/>
          </a:prstGeom>
          <a:noFill/>
        </p:spPr>
        <p:txBody>
          <a:bodyPr wrap="none" rtlCol="0">
            <a:spAutoFit/>
          </a:bodyPr>
          <a:lstStyle/>
          <a:p>
            <a:pPr algn="l"/>
            <a:r>
              <a:rPr lang="en-US" sz="1400" b="0" i="0" dirty="0">
                <a:solidFill>
                  <a:schemeClr val="bg1"/>
                </a:solidFill>
                <a:effectLst/>
              </a:rPr>
              <a:t>G. M. Luo </a:t>
            </a:r>
            <a:r>
              <a:rPr lang="en-US" sz="1400" b="0" i="1" dirty="0">
                <a:solidFill>
                  <a:schemeClr val="bg1"/>
                </a:solidFill>
                <a:effectLst/>
              </a:rPr>
              <a:t>et al. </a:t>
            </a:r>
            <a:r>
              <a:rPr lang="en-US" sz="1400" b="0" i="0" dirty="0">
                <a:solidFill>
                  <a:schemeClr val="bg1"/>
                </a:solidFill>
                <a:effectLst/>
              </a:rPr>
              <a:t>Phys. Rev. B </a:t>
            </a:r>
            <a:r>
              <a:rPr lang="en-US" sz="1400" b="1" i="0" dirty="0">
                <a:solidFill>
                  <a:schemeClr val="bg1"/>
                </a:solidFill>
                <a:effectLst/>
              </a:rPr>
              <a:t>64</a:t>
            </a:r>
            <a:r>
              <a:rPr lang="en-US" sz="1400" b="0" i="0" dirty="0">
                <a:solidFill>
                  <a:schemeClr val="bg1"/>
                </a:solidFill>
                <a:effectLst/>
              </a:rPr>
              <a:t> 245404 (2001)</a:t>
            </a:r>
          </a:p>
          <a:p>
            <a:endParaRPr lang="en-GB" sz="1400" dirty="0">
              <a:solidFill>
                <a:schemeClr val="bg1"/>
              </a:solidFill>
            </a:endParaRPr>
          </a:p>
        </p:txBody>
      </p:sp>
      <p:pic>
        <p:nvPicPr>
          <p:cNvPr id="8" name="Picture 7">
            <a:extLst>
              <a:ext uri="{FF2B5EF4-FFF2-40B4-BE49-F238E27FC236}">
                <a16:creationId xmlns:a16="http://schemas.microsoft.com/office/drawing/2014/main" id="{FE7EFCF8-0F88-4124-B0F8-7A08B048974B}"/>
              </a:ext>
            </a:extLst>
          </p:cNvPr>
          <p:cNvPicPr>
            <a:picLocks noChangeAspect="1"/>
          </p:cNvPicPr>
          <p:nvPr/>
        </p:nvPicPr>
        <p:blipFill>
          <a:blip r:embed="rId5"/>
          <a:stretch>
            <a:fillRect/>
          </a:stretch>
        </p:blipFill>
        <p:spPr>
          <a:xfrm>
            <a:off x="163618" y="1659933"/>
            <a:ext cx="3636098" cy="2418348"/>
          </a:xfrm>
          <a:prstGeom prst="rect">
            <a:avLst/>
          </a:prstGeom>
        </p:spPr>
      </p:pic>
      <p:pic>
        <p:nvPicPr>
          <p:cNvPr id="10" name="Picture 9">
            <a:extLst>
              <a:ext uri="{FF2B5EF4-FFF2-40B4-BE49-F238E27FC236}">
                <a16:creationId xmlns:a16="http://schemas.microsoft.com/office/drawing/2014/main" id="{476D5AE1-8B2D-414F-834E-11CA666FC6F8}"/>
              </a:ext>
            </a:extLst>
          </p:cNvPr>
          <p:cNvPicPr>
            <a:picLocks noChangeAspect="1"/>
          </p:cNvPicPr>
          <p:nvPr/>
        </p:nvPicPr>
        <p:blipFill>
          <a:blip r:embed="rId6"/>
          <a:stretch>
            <a:fillRect/>
          </a:stretch>
        </p:blipFill>
        <p:spPr>
          <a:xfrm>
            <a:off x="230046" y="4064625"/>
            <a:ext cx="3399419" cy="2431890"/>
          </a:xfrm>
          <a:prstGeom prst="rect">
            <a:avLst/>
          </a:prstGeom>
        </p:spPr>
      </p:pic>
      <p:pic>
        <p:nvPicPr>
          <p:cNvPr id="14" name="Picture 13">
            <a:extLst>
              <a:ext uri="{FF2B5EF4-FFF2-40B4-BE49-F238E27FC236}">
                <a16:creationId xmlns:a16="http://schemas.microsoft.com/office/drawing/2014/main" id="{375C3AD0-B64F-4CFD-B66F-1308E1420FDE}"/>
              </a:ext>
            </a:extLst>
          </p:cNvPr>
          <p:cNvPicPr>
            <a:picLocks noChangeAspect="1"/>
          </p:cNvPicPr>
          <p:nvPr/>
        </p:nvPicPr>
        <p:blipFill rotWithShape="1">
          <a:blip r:embed="rId7"/>
          <a:srcRect r="49532"/>
          <a:stretch/>
        </p:blipFill>
        <p:spPr>
          <a:xfrm>
            <a:off x="8888215" y="2245967"/>
            <a:ext cx="2976924" cy="2265402"/>
          </a:xfrm>
          <a:prstGeom prst="rect">
            <a:avLst/>
          </a:prstGeom>
        </p:spPr>
      </p:pic>
      <p:pic>
        <p:nvPicPr>
          <p:cNvPr id="22" name="Picture 21">
            <a:extLst>
              <a:ext uri="{FF2B5EF4-FFF2-40B4-BE49-F238E27FC236}">
                <a16:creationId xmlns:a16="http://schemas.microsoft.com/office/drawing/2014/main" id="{1CC0FDE2-B84C-4481-96CF-EBC6D9E5BC6E}"/>
              </a:ext>
            </a:extLst>
          </p:cNvPr>
          <p:cNvPicPr>
            <a:picLocks noChangeAspect="1"/>
          </p:cNvPicPr>
          <p:nvPr/>
        </p:nvPicPr>
        <p:blipFill rotWithShape="1">
          <a:blip r:embed="rId7"/>
          <a:srcRect l="51331" t="6523"/>
          <a:stretch/>
        </p:blipFill>
        <p:spPr>
          <a:xfrm>
            <a:off x="9151664" y="4122237"/>
            <a:ext cx="2890786" cy="2132362"/>
          </a:xfrm>
          <a:prstGeom prst="rect">
            <a:avLst/>
          </a:prstGeom>
        </p:spPr>
      </p:pic>
      <p:pic>
        <p:nvPicPr>
          <p:cNvPr id="12" name="Picture 11">
            <a:extLst>
              <a:ext uri="{FF2B5EF4-FFF2-40B4-BE49-F238E27FC236}">
                <a16:creationId xmlns:a16="http://schemas.microsoft.com/office/drawing/2014/main" id="{B82BE36F-5C8A-4E17-8476-E0062D03A871}"/>
              </a:ext>
            </a:extLst>
          </p:cNvPr>
          <p:cNvPicPr>
            <a:picLocks noChangeAspect="1"/>
          </p:cNvPicPr>
          <p:nvPr/>
        </p:nvPicPr>
        <p:blipFill>
          <a:blip r:embed="rId8"/>
          <a:stretch>
            <a:fillRect/>
          </a:stretch>
        </p:blipFill>
        <p:spPr>
          <a:xfrm>
            <a:off x="8752609" y="77021"/>
            <a:ext cx="3176915" cy="2326755"/>
          </a:xfrm>
          <a:prstGeom prst="rect">
            <a:avLst/>
          </a:prstGeom>
        </p:spPr>
      </p:pic>
      <p:sp>
        <p:nvSpPr>
          <p:cNvPr id="15" name="TextBox 14">
            <a:extLst>
              <a:ext uri="{FF2B5EF4-FFF2-40B4-BE49-F238E27FC236}">
                <a16:creationId xmlns:a16="http://schemas.microsoft.com/office/drawing/2014/main" id="{6AFF24D7-691C-48A3-A7DD-08F9258D7201}"/>
              </a:ext>
            </a:extLst>
          </p:cNvPr>
          <p:cNvSpPr txBox="1"/>
          <p:nvPr/>
        </p:nvSpPr>
        <p:spPr>
          <a:xfrm>
            <a:off x="4956334" y="5280570"/>
            <a:ext cx="1042330" cy="553998"/>
          </a:xfrm>
          <a:prstGeom prst="rect">
            <a:avLst/>
          </a:prstGeom>
          <a:noFill/>
        </p:spPr>
        <p:txBody>
          <a:bodyPr wrap="square" rtlCol="0">
            <a:spAutoFit/>
          </a:bodyPr>
          <a:lstStyle/>
          <a:p>
            <a:r>
              <a:rPr lang="en-GB" sz="1500" dirty="0"/>
              <a:t>Bragg Peak Intensity:</a:t>
            </a:r>
          </a:p>
        </p:txBody>
      </p:sp>
      <p:sp>
        <p:nvSpPr>
          <p:cNvPr id="16" name="TextBox 15">
            <a:extLst>
              <a:ext uri="{FF2B5EF4-FFF2-40B4-BE49-F238E27FC236}">
                <a16:creationId xmlns:a16="http://schemas.microsoft.com/office/drawing/2014/main" id="{CEB584FB-305B-4E8F-8D90-EF394AECA132}"/>
              </a:ext>
            </a:extLst>
          </p:cNvPr>
          <p:cNvSpPr txBox="1"/>
          <p:nvPr/>
        </p:nvSpPr>
        <p:spPr>
          <a:xfrm>
            <a:off x="3535456" y="1898613"/>
            <a:ext cx="5284956" cy="1477328"/>
          </a:xfrm>
          <a:prstGeom prst="rect">
            <a:avLst/>
          </a:prstGeom>
          <a:noFill/>
        </p:spPr>
        <p:txBody>
          <a:bodyPr wrap="square" rtlCol="0">
            <a:spAutoFit/>
          </a:bodyPr>
          <a:lstStyle/>
          <a:p>
            <a:pPr algn="ctr"/>
            <a:r>
              <a:rPr lang="en-GB" dirty="0">
                <a:solidFill>
                  <a:srgbClr val="003300"/>
                </a:solidFill>
              </a:rPr>
              <a:t>Variable energy analysis allows density to separated from composition by combining the Q dependence of the XRR with the spectroscopy. Here we follow the Bragg Peak as a function of energy and assume the tabulated x-ray scattering factors are accurate.</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7821C-24D5-4B97-9C22-DF8C04F1F297}"/>
              </a:ext>
            </a:extLst>
          </p:cNvPr>
          <p:cNvSpPr>
            <a:spLocks noGrp="1"/>
          </p:cNvSpPr>
          <p:nvPr>
            <p:ph type="title"/>
          </p:nvPr>
        </p:nvSpPr>
        <p:spPr/>
        <p:txBody>
          <a:bodyPr/>
          <a:lstStyle/>
          <a:p>
            <a:r>
              <a:rPr lang="en-GB" dirty="0"/>
              <a:t>Not all absorption edges are equal!</a:t>
            </a:r>
          </a:p>
        </p:txBody>
      </p:sp>
      <p:pic>
        <p:nvPicPr>
          <p:cNvPr id="9" name="Picture 2">
            <a:extLst>
              <a:ext uri="{FF2B5EF4-FFF2-40B4-BE49-F238E27FC236}">
                <a16:creationId xmlns:a16="http://schemas.microsoft.com/office/drawing/2014/main" id="{335C63EC-31FD-40FE-A3A2-EA3712A03A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1019" t="18150" r="33937" b="281"/>
          <a:stretch/>
        </p:blipFill>
        <p:spPr bwMode="auto">
          <a:xfrm>
            <a:off x="8708571" y="318179"/>
            <a:ext cx="3078976" cy="547984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mxcd">
            <a:extLst>
              <a:ext uri="{FF2B5EF4-FFF2-40B4-BE49-F238E27FC236}">
                <a16:creationId xmlns:a16="http://schemas.microsoft.com/office/drawing/2014/main" id="{999D8AEB-BFFF-4C20-B1F6-E3325674CBA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9083" y="2165569"/>
            <a:ext cx="5199954" cy="297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5">
            <a:extLst>
              <a:ext uri="{FF2B5EF4-FFF2-40B4-BE49-F238E27FC236}">
                <a16:creationId xmlns:a16="http://schemas.microsoft.com/office/drawing/2014/main" id="{BE3DF934-B916-4350-95E3-6EAC2F02EAA4}"/>
              </a:ext>
            </a:extLst>
          </p:cNvPr>
          <p:cNvSpPr txBox="1">
            <a:spLocks noChangeArrowheads="1"/>
          </p:cNvSpPr>
          <p:nvPr/>
        </p:nvSpPr>
        <p:spPr bwMode="auto">
          <a:xfrm>
            <a:off x="149549" y="5301591"/>
            <a:ext cx="9638994" cy="1015663"/>
          </a:xfrm>
          <a:prstGeom prst="rect">
            <a:avLst/>
          </a:prstGeom>
          <a:noFill/>
          <a:ln w="9525">
            <a:noFill/>
            <a:miter lim="800000"/>
            <a:headEnd/>
            <a:tailEnd/>
          </a:ln>
        </p:spPr>
        <p:txBody>
          <a:bodyPr wrap="square">
            <a:spAutoFit/>
          </a:bodyPr>
          <a:lstStyle/>
          <a:p>
            <a:pPr eaLnBrk="0" hangingPunct="0">
              <a:spcBef>
                <a:spcPct val="50000"/>
              </a:spcBef>
            </a:pPr>
            <a:r>
              <a:rPr lang="en-GB" sz="2000" dirty="0">
                <a:cs typeface="Arial" pitchFamily="34" charset="0"/>
              </a:rPr>
              <a:t>At the Co L</a:t>
            </a:r>
            <a:r>
              <a:rPr lang="en-GB" sz="2000" baseline="-25000" dirty="0">
                <a:cs typeface="Arial" pitchFamily="34" charset="0"/>
              </a:rPr>
              <a:t>3</a:t>
            </a:r>
            <a:r>
              <a:rPr lang="en-GB" sz="2000" dirty="0">
                <a:cs typeface="Arial" pitchFamily="34" charset="0"/>
              </a:rPr>
              <a:t> edge, electrons are preferentially selected from core levels and the spin-split d-states at the Fermi energy act as a spin filter in the cross-section. The transition probability is thus sensitive to the sum and orbital parts of the magnetisation (XMCD sum rules).</a:t>
            </a:r>
          </a:p>
        </p:txBody>
      </p:sp>
      <p:sp>
        <p:nvSpPr>
          <p:cNvPr id="3" name="TextBox 2">
            <a:extLst>
              <a:ext uri="{FF2B5EF4-FFF2-40B4-BE49-F238E27FC236}">
                <a16:creationId xmlns:a16="http://schemas.microsoft.com/office/drawing/2014/main" id="{69E29410-217E-4E41-948D-6F910E5A6012}"/>
              </a:ext>
            </a:extLst>
          </p:cNvPr>
          <p:cNvSpPr txBox="1"/>
          <p:nvPr/>
        </p:nvSpPr>
        <p:spPr>
          <a:xfrm>
            <a:off x="169482" y="1059975"/>
            <a:ext cx="8539089" cy="707886"/>
          </a:xfrm>
          <a:prstGeom prst="rect">
            <a:avLst/>
          </a:prstGeom>
          <a:noFill/>
        </p:spPr>
        <p:txBody>
          <a:bodyPr wrap="square" rtlCol="0">
            <a:spAutoFit/>
          </a:bodyPr>
          <a:lstStyle/>
          <a:p>
            <a:r>
              <a:rPr lang="en-GB" sz="2000" dirty="0"/>
              <a:t>Dipole transitions which probe the spin split Fermi energy have transition probabilities (absorption) which depend on the magnetic moment (XMCD).</a:t>
            </a:r>
          </a:p>
        </p:txBody>
      </p:sp>
    </p:spTree>
    <p:extLst>
      <p:ext uri="{BB962C8B-B14F-4D97-AF65-F5344CB8AC3E}">
        <p14:creationId xmlns:p14="http://schemas.microsoft.com/office/powerpoint/2010/main" val="1021964938"/>
      </p:ext>
    </p:extLst>
  </p:cSld>
  <p:clrMapOvr>
    <a:masterClrMapping/>
  </p:clrMapOvr>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plate_Warwick">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alt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alt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1436</Words>
  <Application>Microsoft Office PowerPoint</Application>
  <PresentationFormat>Widescreen</PresentationFormat>
  <Paragraphs>139</Paragraphs>
  <Slides>22</Slides>
  <Notes>3</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3</vt:i4>
      </vt:variant>
      <vt:variant>
        <vt:lpstr>Slide Titles</vt:lpstr>
      </vt:variant>
      <vt:variant>
        <vt:i4>22</vt:i4>
      </vt:variant>
    </vt:vector>
  </HeadingPairs>
  <TitlesOfParts>
    <vt:vector size="33" baseType="lpstr">
      <vt:lpstr>Arial</vt:lpstr>
      <vt:lpstr>Calibri</vt:lpstr>
      <vt:lpstr>Calibri Light</vt:lpstr>
      <vt:lpstr>Cambria Math</vt:lpstr>
      <vt:lpstr>Symbol</vt:lpstr>
      <vt:lpstr>Times New Roman</vt:lpstr>
      <vt:lpstr>Office Theme</vt:lpstr>
      <vt:lpstr>Template_Warwick</vt:lpstr>
      <vt:lpstr>Equation</vt:lpstr>
      <vt:lpstr>MathType 7.0 Equation</vt:lpstr>
      <vt:lpstr>Origin Graph</vt:lpstr>
      <vt:lpstr>Resonant x-ray reflectivity: probing the chemical and magnetic profiles of samples</vt:lpstr>
      <vt:lpstr>Acknowledgments</vt:lpstr>
      <vt:lpstr>X-ray Reflectometry: Health Warning</vt:lpstr>
      <vt:lpstr>X-ray Reflectometry: Model Inputs</vt:lpstr>
      <vt:lpstr>Combined XRR and PNR</vt:lpstr>
      <vt:lpstr>Anomalous Dispersion</vt:lpstr>
      <vt:lpstr>Resonant Scattering</vt:lpstr>
      <vt:lpstr>Variable Energy Reflectivity</vt:lpstr>
      <vt:lpstr>Not all absorption edges are equal!</vt:lpstr>
      <vt:lpstr>Scattering amplitude</vt:lpstr>
      <vt:lpstr>Polarization Dependence</vt:lpstr>
      <vt:lpstr>Resonant Magnetic X-ray Reflectivity</vt:lpstr>
      <vt:lpstr>Some early examples</vt:lpstr>
      <vt:lpstr>Optical Constants</vt:lpstr>
      <vt:lpstr>Fe/Pd @ the Pd L3 Edge </vt:lpstr>
      <vt:lpstr>PowerPoint Presentation</vt:lpstr>
      <vt:lpstr>Fe/Pd Element Specific Magnetometry</vt:lpstr>
      <vt:lpstr>SmCo/Co60AlZr40/Co80AlZr20</vt:lpstr>
      <vt:lpstr>Dzyaloshinskii-Moriya and Proximity</vt:lpstr>
      <vt:lpstr>Proximity in Pt/CoGd(Fe)/Pt</vt:lpstr>
      <vt:lpstr>Conclusions</vt:lpstr>
      <vt:lpstr>But….</vt:lpstr>
    </vt:vector>
  </TitlesOfParts>
  <Manager/>
  <Company>Electrosciences Ltd and E.S.R.F.</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XMAS PMC Meeting 1st December 2020</dc:title>
  <dc:subject>ADVENT ELECTRO and ULIV</dc:subject>
  <dc:creator>Markys Cain and Paul Thompson</dc:creator>
  <cp:keywords/>
  <dc:description/>
  <cp:lastModifiedBy>Hase, Thomas</cp:lastModifiedBy>
  <cp:revision>317</cp:revision>
  <cp:lastPrinted>2021-06-14T07:00:07Z</cp:lastPrinted>
  <dcterms:created xsi:type="dcterms:W3CDTF">2019-11-23T13:08:36Z</dcterms:created>
  <dcterms:modified xsi:type="dcterms:W3CDTF">2021-06-14T08:32:46Z</dcterms:modified>
  <cp:category/>
</cp:coreProperties>
</file>